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omments/modernComment_10B_8EA2EB29.xml" ContentType="application/vnd.ms-powerpoint.comments+xml"/>
  <Override PartName="/ppt/authors.xml" ContentType="application/vnd.ms-powerpoint.author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notesMasterIdLst>
    <p:notesMasterId r:id="rId22"/>
  </p:notesMasterIdLst>
  <p:sldIdLst>
    <p:sldId id="256" r:id="rId5"/>
    <p:sldId id="294" r:id="rId6"/>
    <p:sldId id="282" r:id="rId7"/>
    <p:sldId id="274" r:id="rId8"/>
    <p:sldId id="277" r:id="rId9"/>
    <p:sldId id="281" r:id="rId10"/>
    <p:sldId id="293" r:id="rId11"/>
    <p:sldId id="267" r:id="rId12"/>
    <p:sldId id="286" r:id="rId13"/>
    <p:sldId id="285" r:id="rId14"/>
    <p:sldId id="257" r:id="rId15"/>
    <p:sldId id="292" r:id="rId16"/>
    <p:sldId id="279" r:id="rId17"/>
    <p:sldId id="287" r:id="rId18"/>
    <p:sldId id="290" r:id="rId19"/>
    <p:sldId id="280" r:id="rId20"/>
    <p:sldId id="295" r:id="rId2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F386850-59C5-9381-2112-59A9E7CFD2D3}" name="Jana Woronyczová" initials="JW" userId="S::woronyczova@casri.cz::49d9ddf3-2a29-4ec2-b543-b84c18af939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76B4"/>
    <a:srgbClr val="E68422"/>
    <a:srgbClr val="FFFCDC"/>
    <a:srgbClr val="F1C4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yl s motivem 2 – zvýraznění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4" autoAdjust="0"/>
    <p:restoredTop sz="82526" autoAdjust="0"/>
  </p:normalViewPr>
  <p:slideViewPr>
    <p:cSldViewPr snapToGrid="0">
      <p:cViewPr varScale="1">
        <p:scale>
          <a:sx n="70" d="100"/>
          <a:sy n="70" d="100"/>
        </p:scale>
        <p:origin x="88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a Woronyczová" userId="49d9ddf3-2a29-4ec2-b543-b84c18af9396" providerId="ADAL" clId="{56CC56A2-A2AC-47B8-9286-76711B35D9CE}"/>
    <pc:docChg chg="">
      <pc:chgData name="Jana Woronyczová" userId="49d9ddf3-2a29-4ec2-b543-b84c18af9396" providerId="ADAL" clId="{56CC56A2-A2AC-47B8-9286-76711B35D9CE}" dt="2022-03-27T17:49:45.613" v="3"/>
      <pc:docMkLst>
        <pc:docMk/>
      </pc:docMkLst>
      <pc:sldChg chg="modCm">
        <pc:chgData name="Jana Woronyczová" userId="49d9ddf3-2a29-4ec2-b543-b84c18af9396" providerId="ADAL" clId="{56CC56A2-A2AC-47B8-9286-76711B35D9CE}" dt="2022-03-27T17:49:45.613" v="3"/>
        <pc:sldMkLst>
          <pc:docMk/>
          <pc:sldMk cId="2393041705" sldId="267"/>
        </pc:sldMkLst>
      </pc:sldChg>
      <pc:sldChg chg="addCm">
        <pc:chgData name="Jana Woronyczová" userId="49d9ddf3-2a29-4ec2-b543-b84c18af9396" providerId="ADAL" clId="{56CC56A2-A2AC-47B8-9286-76711B35D9CE}" dt="2022-03-27T17:36:53.964" v="0"/>
        <pc:sldMkLst>
          <pc:docMk/>
          <pc:sldMk cId="1494206894" sldId="284"/>
        </pc:sldMkLst>
      </pc:sldChg>
      <pc:sldChg chg="addCm modCm">
        <pc:chgData name="Jana Woronyczová" userId="49d9ddf3-2a29-4ec2-b543-b84c18af9396" providerId="ADAL" clId="{56CC56A2-A2AC-47B8-9286-76711B35D9CE}" dt="2022-03-27T17:47:37.065" v="2"/>
        <pc:sldMkLst>
          <pc:docMk/>
          <pc:sldMk cId="4229234039" sldId="295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casri-my.sharepoint.com/personal/novakova_casri_cz/Documents/CASRI/vesla&#345;ky%20Kacovsk&#253;/Vesla&#345;ky_01-22.xlsm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casri-my.sharepoint.com/personal/novakova_casri_cz/Documents/CASRI/vesla&#345;ky%20Kacovsk&#253;/Vesla&#345;ky_01-22.xlsm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Hladina</a:t>
            </a:r>
            <a:r>
              <a:rPr lang="cs-CZ" baseline="0"/>
              <a:t> feritinu v séru (µg/L)</a:t>
            </a:r>
            <a:endParaRPr lang="cs-CZ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Ferritin!$A$3</c:f>
              <c:strCache>
                <c:ptCount val="1"/>
                <c:pt idx="0">
                  <c:v>Cihelková Tereza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Ferritin!$B$1:$H$2</c:f>
              <c:multiLvlStrCache>
                <c:ptCount val="7"/>
                <c:lvl>
                  <c:pt idx="0">
                    <c:v>Ferritin</c:v>
                  </c:pt>
                  <c:pt idx="1">
                    <c:v>Ferritin</c:v>
                  </c:pt>
                  <c:pt idx="2">
                    <c:v>Ferritin</c:v>
                  </c:pt>
                  <c:pt idx="3">
                    <c:v>Ferritin</c:v>
                  </c:pt>
                  <c:pt idx="4">
                    <c:v>Ferritin</c:v>
                  </c:pt>
                  <c:pt idx="5">
                    <c:v>Ferritin</c:v>
                  </c:pt>
                  <c:pt idx="6">
                    <c:v>Ferritin</c:v>
                  </c:pt>
                </c:lvl>
                <c:lvl>
                  <c:pt idx="0">
                    <c:v>21.04.2021</c:v>
                  </c:pt>
                  <c:pt idx="1">
                    <c:v>22.06.2021</c:v>
                  </c:pt>
                  <c:pt idx="2">
                    <c:v>09.08.2021</c:v>
                  </c:pt>
                  <c:pt idx="3">
                    <c:v>13.09.2021</c:v>
                  </c:pt>
                  <c:pt idx="4">
                    <c:v>01.11.2021</c:v>
                  </c:pt>
                  <c:pt idx="5">
                    <c:v>01.12.2021</c:v>
                  </c:pt>
                  <c:pt idx="6">
                    <c:v>01.01.2022</c:v>
                  </c:pt>
                </c:lvl>
              </c:multiLvlStrCache>
            </c:multiLvlStrRef>
          </c:cat>
          <c:val>
            <c:numRef>
              <c:f>Ferritin!$B$3:$H$3</c:f>
              <c:numCache>
                <c:formatCode>0.00</c:formatCode>
                <c:ptCount val="7"/>
                <c:pt idx="0">
                  <c:v>10</c:v>
                </c:pt>
                <c:pt idx="1">
                  <c:v>30</c:v>
                </c:pt>
                <c:pt idx="2">
                  <c:v>0</c:v>
                </c:pt>
                <c:pt idx="3">
                  <c:v>35</c:v>
                </c:pt>
                <c:pt idx="4">
                  <c:v>29.74013200000001</c:v>
                </c:pt>
                <c:pt idx="6">
                  <c:v>30.528523999999976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034-4E10-96B2-A7AEBD5DA0B1}"/>
            </c:ext>
          </c:extLst>
        </c:ser>
        <c:ser>
          <c:idx val="1"/>
          <c:order val="1"/>
          <c:tx>
            <c:strRef>
              <c:f>Ferritin!$A$4</c:f>
              <c:strCache>
                <c:ptCount val="1"/>
                <c:pt idx="0">
                  <c:v>Činková Veronika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multiLvlStrRef>
              <c:f>Ferritin!$B$1:$H$2</c:f>
              <c:multiLvlStrCache>
                <c:ptCount val="7"/>
                <c:lvl>
                  <c:pt idx="0">
                    <c:v>Ferritin</c:v>
                  </c:pt>
                  <c:pt idx="1">
                    <c:v>Ferritin</c:v>
                  </c:pt>
                  <c:pt idx="2">
                    <c:v>Ferritin</c:v>
                  </c:pt>
                  <c:pt idx="3">
                    <c:v>Ferritin</c:v>
                  </c:pt>
                  <c:pt idx="4">
                    <c:v>Ferritin</c:v>
                  </c:pt>
                  <c:pt idx="5">
                    <c:v>Ferritin</c:v>
                  </c:pt>
                  <c:pt idx="6">
                    <c:v>Ferritin</c:v>
                  </c:pt>
                </c:lvl>
                <c:lvl>
                  <c:pt idx="0">
                    <c:v>21.04.2021</c:v>
                  </c:pt>
                  <c:pt idx="1">
                    <c:v>22.06.2021</c:v>
                  </c:pt>
                  <c:pt idx="2">
                    <c:v>09.08.2021</c:v>
                  </c:pt>
                  <c:pt idx="3">
                    <c:v>13.09.2021</c:v>
                  </c:pt>
                  <c:pt idx="4">
                    <c:v>01.11.2021</c:v>
                  </c:pt>
                  <c:pt idx="5">
                    <c:v>01.12.2021</c:v>
                  </c:pt>
                  <c:pt idx="6">
                    <c:v>01.01.2022</c:v>
                  </c:pt>
                </c:lvl>
              </c:multiLvlStrCache>
            </c:multiLvlStrRef>
          </c:cat>
          <c:val>
            <c:numRef>
              <c:f>Ferritin!$B$4:$H$4</c:f>
              <c:numCache>
                <c:formatCode>0.00</c:formatCode>
                <c:ptCount val="7"/>
                <c:pt idx="0">
                  <c:v>15</c:v>
                </c:pt>
                <c:pt idx="1">
                  <c:v>32</c:v>
                </c:pt>
                <c:pt idx="2">
                  <c:v>40</c:v>
                </c:pt>
                <c:pt idx="3">
                  <c:v>20</c:v>
                </c:pt>
                <c:pt idx="4">
                  <c:v>34.750264999999999</c:v>
                </c:pt>
                <c:pt idx="5">
                  <c:v>38.22039300000003</c:v>
                </c:pt>
                <c:pt idx="6">
                  <c:v>21.329155000000011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034-4E10-96B2-A7AEBD5DA0B1}"/>
            </c:ext>
          </c:extLst>
        </c:ser>
        <c:ser>
          <c:idx val="2"/>
          <c:order val="2"/>
          <c:tx>
            <c:strRef>
              <c:f>Ferritin!$A$5</c:f>
              <c:strCache>
                <c:ptCount val="1"/>
                <c:pt idx="0">
                  <c:v>Flamíková Pavlína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Ferritin!$B$1:$H$2</c:f>
              <c:multiLvlStrCache>
                <c:ptCount val="7"/>
                <c:lvl>
                  <c:pt idx="0">
                    <c:v>Ferritin</c:v>
                  </c:pt>
                  <c:pt idx="1">
                    <c:v>Ferritin</c:v>
                  </c:pt>
                  <c:pt idx="2">
                    <c:v>Ferritin</c:v>
                  </c:pt>
                  <c:pt idx="3">
                    <c:v>Ferritin</c:v>
                  </c:pt>
                  <c:pt idx="4">
                    <c:v>Ferritin</c:v>
                  </c:pt>
                  <c:pt idx="5">
                    <c:v>Ferritin</c:v>
                  </c:pt>
                  <c:pt idx="6">
                    <c:v>Ferritin</c:v>
                  </c:pt>
                </c:lvl>
                <c:lvl>
                  <c:pt idx="0">
                    <c:v>21.04.2021</c:v>
                  </c:pt>
                  <c:pt idx="1">
                    <c:v>22.06.2021</c:v>
                  </c:pt>
                  <c:pt idx="2">
                    <c:v>09.08.2021</c:v>
                  </c:pt>
                  <c:pt idx="3">
                    <c:v>13.09.2021</c:v>
                  </c:pt>
                  <c:pt idx="4">
                    <c:v>01.11.2021</c:v>
                  </c:pt>
                  <c:pt idx="5">
                    <c:v>01.12.2021</c:v>
                  </c:pt>
                  <c:pt idx="6">
                    <c:v>01.01.2022</c:v>
                  </c:pt>
                </c:lvl>
              </c:multiLvlStrCache>
            </c:multiLvlStrRef>
          </c:cat>
          <c:val>
            <c:numRef>
              <c:f>Ferritin!$B$5:$H$5</c:f>
              <c:numCache>
                <c:formatCode>0.00</c:formatCode>
                <c:ptCount val="7"/>
                <c:pt idx="0">
                  <c:v>16</c:v>
                </c:pt>
                <c:pt idx="1">
                  <c:v>46</c:v>
                </c:pt>
                <c:pt idx="2">
                  <c:v>0</c:v>
                </c:pt>
                <c:pt idx="3">
                  <c:v>62</c:v>
                </c:pt>
                <c:pt idx="4">
                  <c:v>53.925304999999987</c:v>
                </c:pt>
                <c:pt idx="5">
                  <c:v>76.393271999999982</c:v>
                </c:pt>
                <c:pt idx="6">
                  <c:v>42.316411000000009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034-4E10-96B2-A7AEBD5DA0B1}"/>
            </c:ext>
          </c:extLst>
        </c:ser>
        <c:ser>
          <c:idx val="3"/>
          <c:order val="3"/>
          <c:tx>
            <c:strRef>
              <c:f>Ferritin!$A$6</c:f>
              <c:strCache>
                <c:ptCount val="1"/>
                <c:pt idx="0">
                  <c:v>Heranová Lucie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multiLvlStrRef>
              <c:f>Ferritin!$B$1:$H$2</c:f>
              <c:multiLvlStrCache>
                <c:ptCount val="7"/>
                <c:lvl>
                  <c:pt idx="0">
                    <c:v>Ferritin</c:v>
                  </c:pt>
                  <c:pt idx="1">
                    <c:v>Ferritin</c:v>
                  </c:pt>
                  <c:pt idx="2">
                    <c:v>Ferritin</c:v>
                  </c:pt>
                  <c:pt idx="3">
                    <c:v>Ferritin</c:v>
                  </c:pt>
                  <c:pt idx="4">
                    <c:v>Ferritin</c:v>
                  </c:pt>
                  <c:pt idx="5">
                    <c:v>Ferritin</c:v>
                  </c:pt>
                  <c:pt idx="6">
                    <c:v>Ferritin</c:v>
                  </c:pt>
                </c:lvl>
                <c:lvl>
                  <c:pt idx="0">
                    <c:v>21.04.2021</c:v>
                  </c:pt>
                  <c:pt idx="1">
                    <c:v>22.06.2021</c:v>
                  </c:pt>
                  <c:pt idx="2">
                    <c:v>09.08.2021</c:v>
                  </c:pt>
                  <c:pt idx="3">
                    <c:v>13.09.2021</c:v>
                  </c:pt>
                  <c:pt idx="4">
                    <c:v>01.11.2021</c:v>
                  </c:pt>
                  <c:pt idx="5">
                    <c:v>01.12.2021</c:v>
                  </c:pt>
                  <c:pt idx="6">
                    <c:v>01.01.2022</c:v>
                  </c:pt>
                </c:lvl>
              </c:multiLvlStrCache>
            </c:multiLvlStrRef>
          </c:cat>
          <c:val>
            <c:numRef>
              <c:f>Ferritin!$B$6:$H$6</c:f>
              <c:numCache>
                <c:formatCode>General</c:formatCode>
                <c:ptCount val="7"/>
                <c:pt idx="4" formatCode="0.00">
                  <c:v>85.751545999999976</c:v>
                </c:pt>
                <c:pt idx="5" formatCode="0.00">
                  <c:v>67.153358999999966</c:v>
                </c:pt>
                <c:pt idx="6" formatCode="0.00">
                  <c:v>75.728333000000006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034-4E10-96B2-A7AEBD5DA0B1}"/>
            </c:ext>
          </c:extLst>
        </c:ser>
        <c:ser>
          <c:idx val="4"/>
          <c:order val="4"/>
          <c:tx>
            <c:strRef>
              <c:f>Ferritin!$A$7</c:f>
              <c:strCache>
                <c:ptCount val="1"/>
                <c:pt idx="0">
                  <c:v>Nedělová Markéta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multiLvlStrRef>
              <c:f>Ferritin!$B$1:$H$2</c:f>
              <c:multiLvlStrCache>
                <c:ptCount val="7"/>
                <c:lvl>
                  <c:pt idx="0">
                    <c:v>Ferritin</c:v>
                  </c:pt>
                  <c:pt idx="1">
                    <c:v>Ferritin</c:v>
                  </c:pt>
                  <c:pt idx="2">
                    <c:v>Ferritin</c:v>
                  </c:pt>
                  <c:pt idx="3">
                    <c:v>Ferritin</c:v>
                  </c:pt>
                  <c:pt idx="4">
                    <c:v>Ferritin</c:v>
                  </c:pt>
                  <c:pt idx="5">
                    <c:v>Ferritin</c:v>
                  </c:pt>
                  <c:pt idx="6">
                    <c:v>Ferritin</c:v>
                  </c:pt>
                </c:lvl>
                <c:lvl>
                  <c:pt idx="0">
                    <c:v>21.04.2021</c:v>
                  </c:pt>
                  <c:pt idx="1">
                    <c:v>22.06.2021</c:v>
                  </c:pt>
                  <c:pt idx="2">
                    <c:v>09.08.2021</c:v>
                  </c:pt>
                  <c:pt idx="3">
                    <c:v>13.09.2021</c:v>
                  </c:pt>
                  <c:pt idx="4">
                    <c:v>01.11.2021</c:v>
                  </c:pt>
                  <c:pt idx="5">
                    <c:v>01.12.2021</c:v>
                  </c:pt>
                  <c:pt idx="6">
                    <c:v>01.01.2022</c:v>
                  </c:pt>
                </c:lvl>
              </c:multiLvlStrCache>
            </c:multiLvlStrRef>
          </c:cat>
          <c:val>
            <c:numRef>
              <c:f>Ferritin!$B$7:$H$7</c:f>
              <c:numCache>
                <c:formatCode>General</c:formatCode>
                <c:ptCount val="7"/>
                <c:pt idx="2" formatCode="0.00">
                  <c:v>27</c:v>
                </c:pt>
                <c:pt idx="3" formatCode="0.00">
                  <c:v>49</c:v>
                </c:pt>
                <c:pt idx="4" formatCode="0.00">
                  <c:v>36.114617999999986</c:v>
                </c:pt>
                <c:pt idx="5" formatCode="0.00">
                  <c:v>64.888179000000022</c:v>
                </c:pt>
                <c:pt idx="6" formatCode="0.00">
                  <c:v>70.586690999999988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034-4E10-96B2-A7AEBD5DA0B1}"/>
            </c:ext>
          </c:extLst>
        </c:ser>
        <c:ser>
          <c:idx val="5"/>
          <c:order val="5"/>
          <c:tx>
            <c:strRef>
              <c:f>Ferritin!$A$8</c:f>
              <c:strCache>
                <c:ptCount val="1"/>
                <c:pt idx="0">
                  <c:v>Neuhortová Kristýna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multiLvlStrRef>
              <c:f>Ferritin!$B$1:$H$2</c:f>
              <c:multiLvlStrCache>
                <c:ptCount val="7"/>
                <c:lvl>
                  <c:pt idx="0">
                    <c:v>Ferritin</c:v>
                  </c:pt>
                  <c:pt idx="1">
                    <c:v>Ferritin</c:v>
                  </c:pt>
                  <c:pt idx="2">
                    <c:v>Ferritin</c:v>
                  </c:pt>
                  <c:pt idx="3">
                    <c:v>Ferritin</c:v>
                  </c:pt>
                  <c:pt idx="4">
                    <c:v>Ferritin</c:v>
                  </c:pt>
                  <c:pt idx="5">
                    <c:v>Ferritin</c:v>
                  </c:pt>
                  <c:pt idx="6">
                    <c:v>Ferritin</c:v>
                  </c:pt>
                </c:lvl>
                <c:lvl>
                  <c:pt idx="0">
                    <c:v>21.04.2021</c:v>
                  </c:pt>
                  <c:pt idx="1">
                    <c:v>22.06.2021</c:v>
                  </c:pt>
                  <c:pt idx="2">
                    <c:v>09.08.2021</c:v>
                  </c:pt>
                  <c:pt idx="3">
                    <c:v>13.09.2021</c:v>
                  </c:pt>
                  <c:pt idx="4">
                    <c:v>01.11.2021</c:v>
                  </c:pt>
                  <c:pt idx="5">
                    <c:v>01.12.2021</c:v>
                  </c:pt>
                  <c:pt idx="6">
                    <c:v>01.01.2022</c:v>
                  </c:pt>
                </c:lvl>
              </c:multiLvlStrCache>
            </c:multiLvlStrRef>
          </c:cat>
          <c:val>
            <c:numRef>
              <c:f>Ferritin!$B$8:$H$8</c:f>
              <c:numCache>
                <c:formatCode>0.00</c:formatCode>
                <c:ptCount val="7"/>
                <c:pt idx="0" formatCode="0.0">
                  <c:v>37</c:v>
                </c:pt>
                <c:pt idx="1">
                  <c:v>60</c:v>
                </c:pt>
                <c:pt idx="2">
                  <c:v>39</c:v>
                </c:pt>
                <c:pt idx="3">
                  <c:v>58</c:v>
                </c:pt>
                <c:pt idx="4">
                  <c:v>47.076146999999999</c:v>
                </c:pt>
                <c:pt idx="5">
                  <c:v>70.26721999999998</c:v>
                </c:pt>
                <c:pt idx="6">
                  <c:v>59.810244999999952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034-4E10-96B2-A7AEBD5DA0B1}"/>
            </c:ext>
          </c:extLst>
        </c:ser>
        <c:ser>
          <c:idx val="6"/>
          <c:order val="6"/>
          <c:tx>
            <c:strRef>
              <c:f>Ferritin!$A$9</c:f>
              <c:strCache>
                <c:ptCount val="1"/>
                <c:pt idx="0">
                  <c:v>Novotníková Radka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Ferritin!$B$1:$H$2</c:f>
              <c:multiLvlStrCache>
                <c:ptCount val="7"/>
                <c:lvl>
                  <c:pt idx="0">
                    <c:v>Ferritin</c:v>
                  </c:pt>
                  <c:pt idx="1">
                    <c:v>Ferritin</c:v>
                  </c:pt>
                  <c:pt idx="2">
                    <c:v>Ferritin</c:v>
                  </c:pt>
                  <c:pt idx="3">
                    <c:v>Ferritin</c:v>
                  </c:pt>
                  <c:pt idx="4">
                    <c:v>Ferritin</c:v>
                  </c:pt>
                  <c:pt idx="5">
                    <c:v>Ferritin</c:v>
                  </c:pt>
                  <c:pt idx="6">
                    <c:v>Ferritin</c:v>
                  </c:pt>
                </c:lvl>
                <c:lvl>
                  <c:pt idx="0">
                    <c:v>21.04.2021</c:v>
                  </c:pt>
                  <c:pt idx="1">
                    <c:v>22.06.2021</c:v>
                  </c:pt>
                  <c:pt idx="2">
                    <c:v>09.08.2021</c:v>
                  </c:pt>
                  <c:pt idx="3">
                    <c:v>13.09.2021</c:v>
                  </c:pt>
                  <c:pt idx="4">
                    <c:v>01.11.2021</c:v>
                  </c:pt>
                  <c:pt idx="5">
                    <c:v>01.12.2021</c:v>
                  </c:pt>
                  <c:pt idx="6">
                    <c:v>01.01.2022</c:v>
                  </c:pt>
                </c:lvl>
              </c:multiLvlStrCache>
            </c:multiLvlStrRef>
          </c:cat>
          <c:val>
            <c:numRef>
              <c:f>Ferritin!$B$9:$H$9</c:f>
              <c:numCache>
                <c:formatCode>0.0</c:formatCode>
                <c:ptCount val="7"/>
                <c:pt idx="0">
                  <c:v>0</c:v>
                </c:pt>
                <c:pt idx="1">
                  <c:v>23</c:v>
                </c:pt>
                <c:pt idx="2" formatCode="0.00">
                  <c:v>33</c:v>
                </c:pt>
                <c:pt idx="3" formatCode="0.00">
                  <c:v>43</c:v>
                </c:pt>
                <c:pt idx="4" formatCode="0.00">
                  <c:v>58.443385000000021</c:v>
                </c:pt>
                <c:pt idx="5" formatCode="0.00">
                  <c:v>76.355855999999989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034-4E10-96B2-A7AEBD5DA0B1}"/>
            </c:ext>
          </c:extLst>
        </c:ser>
        <c:ser>
          <c:idx val="7"/>
          <c:order val="7"/>
          <c:tx>
            <c:strRef>
              <c:f>Ferritin!$A$10</c:f>
              <c:strCache>
                <c:ptCount val="1"/>
                <c:pt idx="0">
                  <c:v>Pospíšilová Michala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Ferritin!$B$1:$H$2</c:f>
              <c:multiLvlStrCache>
                <c:ptCount val="7"/>
                <c:lvl>
                  <c:pt idx="0">
                    <c:v>Ferritin</c:v>
                  </c:pt>
                  <c:pt idx="1">
                    <c:v>Ferritin</c:v>
                  </c:pt>
                  <c:pt idx="2">
                    <c:v>Ferritin</c:v>
                  </c:pt>
                  <c:pt idx="3">
                    <c:v>Ferritin</c:v>
                  </c:pt>
                  <c:pt idx="4">
                    <c:v>Ferritin</c:v>
                  </c:pt>
                  <c:pt idx="5">
                    <c:v>Ferritin</c:v>
                  </c:pt>
                  <c:pt idx="6">
                    <c:v>Ferritin</c:v>
                  </c:pt>
                </c:lvl>
                <c:lvl>
                  <c:pt idx="0">
                    <c:v>21.04.2021</c:v>
                  </c:pt>
                  <c:pt idx="1">
                    <c:v>22.06.2021</c:v>
                  </c:pt>
                  <c:pt idx="2">
                    <c:v>09.08.2021</c:v>
                  </c:pt>
                  <c:pt idx="3">
                    <c:v>13.09.2021</c:v>
                  </c:pt>
                  <c:pt idx="4">
                    <c:v>01.11.2021</c:v>
                  </c:pt>
                  <c:pt idx="5">
                    <c:v>01.12.2021</c:v>
                  </c:pt>
                  <c:pt idx="6">
                    <c:v>01.01.2022</c:v>
                  </c:pt>
                </c:lvl>
              </c:multiLvlStrCache>
            </c:multiLvlStrRef>
          </c:cat>
          <c:val>
            <c:numRef>
              <c:f>Ferritin!$B$10:$H$10</c:f>
              <c:numCache>
                <c:formatCode>0.00</c:formatCode>
                <c:ptCount val="7"/>
                <c:pt idx="0">
                  <c:v>27</c:v>
                </c:pt>
                <c:pt idx="1">
                  <c:v>49</c:v>
                </c:pt>
                <c:pt idx="2">
                  <c:v>52</c:v>
                </c:pt>
                <c:pt idx="3">
                  <c:v>0</c:v>
                </c:pt>
                <c:pt idx="4">
                  <c:v>35.287069999999986</c:v>
                </c:pt>
                <c:pt idx="5">
                  <c:v>53.73280300000004</c:v>
                </c:pt>
                <c:pt idx="6">
                  <c:v>48.274476000000028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034-4E10-96B2-A7AEBD5DA0B1}"/>
            </c:ext>
          </c:extLst>
        </c:ser>
        <c:ser>
          <c:idx val="8"/>
          <c:order val="8"/>
          <c:tx>
            <c:strRef>
              <c:f>Ferritin!$A$11</c:f>
              <c:strCache>
                <c:ptCount val="1"/>
                <c:pt idx="0">
                  <c:v>Šantrůčková Anna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Ferritin!$B$1:$H$2</c:f>
              <c:multiLvlStrCache>
                <c:ptCount val="7"/>
                <c:lvl>
                  <c:pt idx="0">
                    <c:v>Ferritin</c:v>
                  </c:pt>
                  <c:pt idx="1">
                    <c:v>Ferritin</c:v>
                  </c:pt>
                  <c:pt idx="2">
                    <c:v>Ferritin</c:v>
                  </c:pt>
                  <c:pt idx="3">
                    <c:v>Ferritin</c:v>
                  </c:pt>
                  <c:pt idx="4">
                    <c:v>Ferritin</c:v>
                  </c:pt>
                  <c:pt idx="5">
                    <c:v>Ferritin</c:v>
                  </c:pt>
                  <c:pt idx="6">
                    <c:v>Ferritin</c:v>
                  </c:pt>
                </c:lvl>
                <c:lvl>
                  <c:pt idx="0">
                    <c:v>21.04.2021</c:v>
                  </c:pt>
                  <c:pt idx="1">
                    <c:v>22.06.2021</c:v>
                  </c:pt>
                  <c:pt idx="2">
                    <c:v>09.08.2021</c:v>
                  </c:pt>
                  <c:pt idx="3">
                    <c:v>13.09.2021</c:v>
                  </c:pt>
                  <c:pt idx="4">
                    <c:v>01.11.2021</c:v>
                  </c:pt>
                  <c:pt idx="5">
                    <c:v>01.12.2021</c:v>
                  </c:pt>
                  <c:pt idx="6">
                    <c:v>01.01.2022</c:v>
                  </c:pt>
                </c:lvl>
              </c:multiLvlStrCache>
            </c:multiLvlStrRef>
          </c:cat>
          <c:val>
            <c:numRef>
              <c:f>Ferritin!$B$11:$H$11</c:f>
              <c:numCache>
                <c:formatCode>0.00</c:formatCode>
                <c:ptCount val="7"/>
                <c:pt idx="0">
                  <c:v>17</c:v>
                </c:pt>
                <c:pt idx="1">
                  <c:v>39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034-4E10-96B2-A7AEBD5DA0B1}"/>
            </c:ext>
          </c:extLst>
        </c:ser>
        <c:ser>
          <c:idx val="9"/>
          <c:order val="9"/>
          <c:tx>
            <c:strRef>
              <c:f>Ferritin!$A$12</c:f>
              <c:strCache>
                <c:ptCount val="1"/>
                <c:pt idx="0">
                  <c:v>Štěpánková Zuzana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Ferritin!$B$1:$H$2</c:f>
              <c:multiLvlStrCache>
                <c:ptCount val="7"/>
                <c:lvl>
                  <c:pt idx="0">
                    <c:v>Ferritin</c:v>
                  </c:pt>
                  <c:pt idx="1">
                    <c:v>Ferritin</c:v>
                  </c:pt>
                  <c:pt idx="2">
                    <c:v>Ferritin</c:v>
                  </c:pt>
                  <c:pt idx="3">
                    <c:v>Ferritin</c:v>
                  </c:pt>
                  <c:pt idx="4">
                    <c:v>Ferritin</c:v>
                  </c:pt>
                  <c:pt idx="5">
                    <c:v>Ferritin</c:v>
                  </c:pt>
                  <c:pt idx="6">
                    <c:v>Ferritin</c:v>
                  </c:pt>
                </c:lvl>
                <c:lvl>
                  <c:pt idx="0">
                    <c:v>21.04.2021</c:v>
                  </c:pt>
                  <c:pt idx="1">
                    <c:v>22.06.2021</c:v>
                  </c:pt>
                  <c:pt idx="2">
                    <c:v>09.08.2021</c:v>
                  </c:pt>
                  <c:pt idx="3">
                    <c:v>13.09.2021</c:v>
                  </c:pt>
                  <c:pt idx="4">
                    <c:v>01.11.2021</c:v>
                  </c:pt>
                  <c:pt idx="5">
                    <c:v>01.12.2021</c:v>
                  </c:pt>
                  <c:pt idx="6">
                    <c:v>01.01.2022</c:v>
                  </c:pt>
                </c:lvl>
              </c:multiLvlStrCache>
            </c:multiLvlStrRef>
          </c:cat>
          <c:val>
            <c:numRef>
              <c:f>Ferritin!$B$12:$H$12</c:f>
              <c:numCache>
                <c:formatCode>0.00</c:formatCode>
                <c:ptCount val="7"/>
                <c:pt idx="0">
                  <c:v>31</c:v>
                </c:pt>
                <c:pt idx="1">
                  <c:v>43</c:v>
                </c:pt>
                <c:pt idx="2">
                  <c:v>43</c:v>
                </c:pt>
                <c:pt idx="3">
                  <c:v>75</c:v>
                </c:pt>
                <c:pt idx="5">
                  <c:v>63.584879000000001</c:v>
                </c:pt>
                <c:pt idx="6">
                  <c:v>69.46509199999997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034-4E10-96B2-A7AEBD5DA0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54963280"/>
        <c:axId val="1954969936"/>
      </c:barChart>
      <c:catAx>
        <c:axId val="1954963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954969936"/>
        <c:crosses val="autoZero"/>
        <c:auto val="1"/>
        <c:lblAlgn val="ctr"/>
        <c:lblOffset val="100"/>
        <c:noMultiLvlLbl val="0"/>
      </c:catAx>
      <c:valAx>
        <c:axId val="1954969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9549632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Hladina</a:t>
            </a:r>
            <a:r>
              <a:rPr lang="cs-CZ" baseline="0"/>
              <a:t> hepcidinu v séru (µg/L)</a:t>
            </a:r>
            <a:endParaRPr lang="cs-CZ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Hepcidin!$A$3</c:f>
              <c:strCache>
                <c:ptCount val="1"/>
                <c:pt idx="0">
                  <c:v>Cihelková Tereza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Hepcidin!$B$2:$H$2</c:f>
              <c:strCache>
                <c:ptCount val="7"/>
                <c:pt idx="0">
                  <c:v>21.04.2021</c:v>
                </c:pt>
                <c:pt idx="1">
                  <c:v>22.06.2021</c:v>
                </c:pt>
                <c:pt idx="2">
                  <c:v>09.08.2021</c:v>
                </c:pt>
                <c:pt idx="3">
                  <c:v>13.09.2021</c:v>
                </c:pt>
                <c:pt idx="4">
                  <c:v>01.11.2021</c:v>
                </c:pt>
                <c:pt idx="5">
                  <c:v>01.12.2021</c:v>
                </c:pt>
                <c:pt idx="6">
                  <c:v>01.01.2022</c:v>
                </c:pt>
              </c:strCache>
            </c:strRef>
          </c:cat>
          <c:val>
            <c:numRef>
              <c:f>Hepcidin!$B$3:$H$3</c:f>
              <c:numCache>
                <c:formatCode>0.00</c:formatCode>
                <c:ptCount val="7"/>
                <c:pt idx="0">
                  <c:v>0.77200000000000002</c:v>
                </c:pt>
                <c:pt idx="1">
                  <c:v>14.99</c:v>
                </c:pt>
                <c:pt idx="4">
                  <c:v>7.6100000000000065</c:v>
                </c:pt>
                <c:pt idx="6">
                  <c:v>1.5009999999999994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1C-4078-B5E2-C424973534AD}"/>
            </c:ext>
          </c:extLst>
        </c:ser>
        <c:ser>
          <c:idx val="1"/>
          <c:order val="1"/>
          <c:tx>
            <c:strRef>
              <c:f>Hepcidin!$A$4</c:f>
              <c:strCache>
                <c:ptCount val="1"/>
                <c:pt idx="0">
                  <c:v>Činková Veronika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Hepcidin!$B$2:$H$2</c:f>
              <c:strCache>
                <c:ptCount val="7"/>
                <c:pt idx="0">
                  <c:v>21.04.2021</c:v>
                </c:pt>
                <c:pt idx="1">
                  <c:v>22.06.2021</c:v>
                </c:pt>
                <c:pt idx="2">
                  <c:v>09.08.2021</c:v>
                </c:pt>
                <c:pt idx="3">
                  <c:v>13.09.2021</c:v>
                </c:pt>
                <c:pt idx="4">
                  <c:v>01.11.2021</c:v>
                </c:pt>
                <c:pt idx="5">
                  <c:v>01.12.2021</c:v>
                </c:pt>
                <c:pt idx="6">
                  <c:v>01.01.2022</c:v>
                </c:pt>
              </c:strCache>
            </c:strRef>
          </c:cat>
          <c:val>
            <c:numRef>
              <c:f>Hepcidin!$B$4:$H$4</c:f>
              <c:numCache>
                <c:formatCode>0.00</c:formatCode>
                <c:ptCount val="7"/>
                <c:pt idx="0">
                  <c:v>3.8530000000000002</c:v>
                </c:pt>
                <c:pt idx="1">
                  <c:v>3.472</c:v>
                </c:pt>
                <c:pt idx="2">
                  <c:v>4.13</c:v>
                </c:pt>
                <c:pt idx="3">
                  <c:v>4.28</c:v>
                </c:pt>
                <c:pt idx="5">
                  <c:v>4.900000000000003</c:v>
                </c:pt>
                <c:pt idx="6">
                  <c:v>2.0510000000000015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01C-4078-B5E2-C424973534AD}"/>
            </c:ext>
          </c:extLst>
        </c:ser>
        <c:ser>
          <c:idx val="2"/>
          <c:order val="2"/>
          <c:tx>
            <c:strRef>
              <c:f>Hepcidin!$A$5</c:f>
              <c:strCache>
                <c:ptCount val="1"/>
                <c:pt idx="0">
                  <c:v>Flamíková Pavlína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Hepcidin!$B$2:$H$2</c:f>
              <c:strCache>
                <c:ptCount val="7"/>
                <c:pt idx="0">
                  <c:v>21.04.2021</c:v>
                </c:pt>
                <c:pt idx="1">
                  <c:v>22.06.2021</c:v>
                </c:pt>
                <c:pt idx="2">
                  <c:v>09.08.2021</c:v>
                </c:pt>
                <c:pt idx="3">
                  <c:v>13.09.2021</c:v>
                </c:pt>
                <c:pt idx="4">
                  <c:v>01.11.2021</c:v>
                </c:pt>
                <c:pt idx="5">
                  <c:v>01.12.2021</c:v>
                </c:pt>
                <c:pt idx="6">
                  <c:v>01.01.2022</c:v>
                </c:pt>
              </c:strCache>
            </c:strRef>
          </c:cat>
          <c:val>
            <c:numRef>
              <c:f>Hepcidin!$B$5:$H$5</c:f>
              <c:numCache>
                <c:formatCode>0.00</c:formatCode>
                <c:ptCount val="7"/>
                <c:pt idx="0">
                  <c:v>1.66</c:v>
                </c:pt>
                <c:pt idx="1">
                  <c:v>8.9113016128540004</c:v>
                </c:pt>
                <c:pt idx="2">
                  <c:v>0</c:v>
                </c:pt>
                <c:pt idx="3">
                  <c:v>12.2</c:v>
                </c:pt>
                <c:pt idx="4">
                  <c:v>5.2700000000000005</c:v>
                </c:pt>
                <c:pt idx="5">
                  <c:v>16</c:v>
                </c:pt>
                <c:pt idx="6">
                  <c:v>3.1740000000000026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01C-4078-B5E2-C424973534AD}"/>
            </c:ext>
          </c:extLst>
        </c:ser>
        <c:ser>
          <c:idx val="3"/>
          <c:order val="3"/>
          <c:tx>
            <c:strRef>
              <c:f>Hepcidin!$A$6</c:f>
              <c:strCache>
                <c:ptCount val="1"/>
                <c:pt idx="0">
                  <c:v>Heranová Lucie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Hepcidin!$B$2:$H$2</c:f>
              <c:strCache>
                <c:ptCount val="7"/>
                <c:pt idx="0">
                  <c:v>21.04.2021</c:v>
                </c:pt>
                <c:pt idx="1">
                  <c:v>22.06.2021</c:v>
                </c:pt>
                <c:pt idx="2">
                  <c:v>09.08.2021</c:v>
                </c:pt>
                <c:pt idx="3">
                  <c:v>13.09.2021</c:v>
                </c:pt>
                <c:pt idx="4">
                  <c:v>01.11.2021</c:v>
                </c:pt>
                <c:pt idx="5">
                  <c:v>01.12.2021</c:v>
                </c:pt>
                <c:pt idx="6">
                  <c:v>01.01.2022</c:v>
                </c:pt>
              </c:strCache>
            </c:strRef>
          </c:cat>
          <c:val>
            <c:numRef>
              <c:f>Hepcidin!$B$6:$H$6</c:f>
              <c:numCache>
                <c:formatCode>General</c:formatCode>
                <c:ptCount val="7"/>
                <c:pt idx="5" formatCode="0.00">
                  <c:v>6.0900000000000025</c:v>
                </c:pt>
                <c:pt idx="6" formatCode="0.00">
                  <c:v>5.0029999999999983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01C-4078-B5E2-C424973534AD}"/>
            </c:ext>
          </c:extLst>
        </c:ser>
        <c:ser>
          <c:idx val="4"/>
          <c:order val="4"/>
          <c:tx>
            <c:strRef>
              <c:f>Hepcidin!$A$7</c:f>
              <c:strCache>
                <c:ptCount val="1"/>
                <c:pt idx="0">
                  <c:v>Nedělová Markéta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Hepcidin!$B$2:$H$2</c:f>
              <c:strCache>
                <c:ptCount val="7"/>
                <c:pt idx="0">
                  <c:v>21.04.2021</c:v>
                </c:pt>
                <c:pt idx="1">
                  <c:v>22.06.2021</c:v>
                </c:pt>
                <c:pt idx="2">
                  <c:v>09.08.2021</c:v>
                </c:pt>
                <c:pt idx="3">
                  <c:v>13.09.2021</c:v>
                </c:pt>
                <c:pt idx="4">
                  <c:v>01.11.2021</c:v>
                </c:pt>
                <c:pt idx="5">
                  <c:v>01.12.2021</c:v>
                </c:pt>
                <c:pt idx="6">
                  <c:v>01.01.2022</c:v>
                </c:pt>
              </c:strCache>
            </c:strRef>
          </c:cat>
          <c:val>
            <c:numRef>
              <c:f>Hepcidin!$B$7:$H$7</c:f>
              <c:numCache>
                <c:formatCode>General</c:formatCode>
                <c:ptCount val="7"/>
                <c:pt idx="2" formatCode="0.00">
                  <c:v>4.91</c:v>
                </c:pt>
                <c:pt idx="3" formatCode="0.00">
                  <c:v>11.8</c:v>
                </c:pt>
                <c:pt idx="4" formatCode="0.00">
                  <c:v>6.8000000000000034</c:v>
                </c:pt>
                <c:pt idx="5" formatCode="0.00">
                  <c:v>22.100000000000012</c:v>
                </c:pt>
                <c:pt idx="6" formatCode="0.00">
                  <c:v>11.995000000000003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01C-4078-B5E2-C424973534AD}"/>
            </c:ext>
          </c:extLst>
        </c:ser>
        <c:ser>
          <c:idx val="5"/>
          <c:order val="5"/>
          <c:tx>
            <c:strRef>
              <c:f>Hepcidin!$A$8</c:f>
              <c:strCache>
                <c:ptCount val="1"/>
                <c:pt idx="0">
                  <c:v>Neuhortová Kristýna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Hepcidin!$B$2:$H$2</c:f>
              <c:strCache>
                <c:ptCount val="7"/>
                <c:pt idx="0">
                  <c:v>21.04.2021</c:v>
                </c:pt>
                <c:pt idx="1">
                  <c:v>22.06.2021</c:v>
                </c:pt>
                <c:pt idx="2">
                  <c:v>09.08.2021</c:v>
                </c:pt>
                <c:pt idx="3">
                  <c:v>13.09.2021</c:v>
                </c:pt>
                <c:pt idx="4">
                  <c:v>01.11.2021</c:v>
                </c:pt>
                <c:pt idx="5">
                  <c:v>01.12.2021</c:v>
                </c:pt>
                <c:pt idx="6">
                  <c:v>01.01.2022</c:v>
                </c:pt>
              </c:strCache>
            </c:strRef>
          </c:cat>
          <c:val>
            <c:numRef>
              <c:f>Hepcidin!$B$8:$H$8</c:f>
              <c:numCache>
                <c:formatCode>0.00</c:formatCode>
                <c:ptCount val="7"/>
                <c:pt idx="0" formatCode="0.0">
                  <c:v>4.2229999999999999</c:v>
                </c:pt>
                <c:pt idx="1">
                  <c:v>4.5262036323547399</c:v>
                </c:pt>
                <c:pt idx="2">
                  <c:v>6.63</c:v>
                </c:pt>
                <c:pt idx="3">
                  <c:v>14.6</c:v>
                </c:pt>
                <c:pt idx="5">
                  <c:v>15</c:v>
                </c:pt>
                <c:pt idx="6">
                  <c:v>2.2580000000000005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01C-4078-B5E2-C424973534AD}"/>
            </c:ext>
          </c:extLst>
        </c:ser>
        <c:ser>
          <c:idx val="6"/>
          <c:order val="6"/>
          <c:tx>
            <c:strRef>
              <c:f>Hepcidin!$A$9</c:f>
              <c:strCache>
                <c:ptCount val="1"/>
                <c:pt idx="0">
                  <c:v>Novotníková Radka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Hepcidin!$B$2:$H$2</c:f>
              <c:strCache>
                <c:ptCount val="7"/>
                <c:pt idx="0">
                  <c:v>21.04.2021</c:v>
                </c:pt>
                <c:pt idx="1">
                  <c:v>22.06.2021</c:v>
                </c:pt>
                <c:pt idx="2">
                  <c:v>09.08.2021</c:v>
                </c:pt>
                <c:pt idx="3">
                  <c:v>13.09.2021</c:v>
                </c:pt>
                <c:pt idx="4">
                  <c:v>01.11.2021</c:v>
                </c:pt>
                <c:pt idx="5">
                  <c:v>01.12.2021</c:v>
                </c:pt>
                <c:pt idx="6">
                  <c:v>01.01.2022</c:v>
                </c:pt>
              </c:strCache>
            </c:strRef>
          </c:cat>
          <c:val>
            <c:numRef>
              <c:f>Hepcidin!$B$9:$H$9</c:f>
              <c:numCache>
                <c:formatCode>0.0</c:formatCode>
                <c:ptCount val="7"/>
                <c:pt idx="0">
                  <c:v>0</c:v>
                </c:pt>
                <c:pt idx="1">
                  <c:v>1.0886862277984599</c:v>
                </c:pt>
                <c:pt idx="2" formatCode="0.00">
                  <c:v>3.21</c:v>
                </c:pt>
                <c:pt idx="3" formatCode="0.00">
                  <c:v>11.8</c:v>
                </c:pt>
                <c:pt idx="4" formatCode="0.00">
                  <c:v>16.600000000000009</c:v>
                </c:pt>
                <c:pt idx="5" formatCode="0.00">
                  <c:v>15.899999999999991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01C-4078-B5E2-C424973534AD}"/>
            </c:ext>
          </c:extLst>
        </c:ser>
        <c:ser>
          <c:idx val="7"/>
          <c:order val="7"/>
          <c:tx>
            <c:strRef>
              <c:f>Hepcidin!$A$10</c:f>
              <c:strCache>
                <c:ptCount val="1"/>
                <c:pt idx="0">
                  <c:v>Pospíšilová Michala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Hepcidin!$B$2:$H$2</c:f>
              <c:strCache>
                <c:ptCount val="7"/>
                <c:pt idx="0">
                  <c:v>21.04.2021</c:v>
                </c:pt>
                <c:pt idx="1">
                  <c:v>22.06.2021</c:v>
                </c:pt>
                <c:pt idx="2">
                  <c:v>09.08.2021</c:v>
                </c:pt>
                <c:pt idx="3">
                  <c:v>13.09.2021</c:v>
                </c:pt>
                <c:pt idx="4">
                  <c:v>01.11.2021</c:v>
                </c:pt>
                <c:pt idx="5">
                  <c:v>01.12.2021</c:v>
                </c:pt>
                <c:pt idx="6">
                  <c:v>01.01.2022</c:v>
                </c:pt>
              </c:strCache>
            </c:strRef>
          </c:cat>
          <c:val>
            <c:numRef>
              <c:f>Hepcidin!$B$10:$H$10</c:f>
              <c:numCache>
                <c:formatCode>0.00</c:formatCode>
                <c:ptCount val="7"/>
                <c:pt idx="0">
                  <c:v>5.08</c:v>
                </c:pt>
                <c:pt idx="1">
                  <c:v>9.5756921768188494</c:v>
                </c:pt>
                <c:pt idx="2">
                  <c:v>3.34</c:v>
                </c:pt>
                <c:pt idx="3">
                  <c:v>0</c:v>
                </c:pt>
                <c:pt idx="4">
                  <c:v>3.549999999999998</c:v>
                </c:pt>
                <c:pt idx="5">
                  <c:v>8.4799999999999969</c:v>
                </c:pt>
                <c:pt idx="6">
                  <c:v>6.01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01C-4078-B5E2-C424973534AD}"/>
            </c:ext>
          </c:extLst>
        </c:ser>
        <c:ser>
          <c:idx val="8"/>
          <c:order val="8"/>
          <c:tx>
            <c:strRef>
              <c:f>Hepcidin!$A$11</c:f>
              <c:strCache>
                <c:ptCount val="1"/>
                <c:pt idx="0">
                  <c:v>Šantrůčková Anna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Hepcidin!$B$2:$H$2</c:f>
              <c:strCache>
                <c:ptCount val="7"/>
                <c:pt idx="0">
                  <c:v>21.04.2021</c:v>
                </c:pt>
                <c:pt idx="1">
                  <c:v>22.06.2021</c:v>
                </c:pt>
                <c:pt idx="2">
                  <c:v>09.08.2021</c:v>
                </c:pt>
                <c:pt idx="3">
                  <c:v>13.09.2021</c:v>
                </c:pt>
                <c:pt idx="4">
                  <c:v>01.11.2021</c:v>
                </c:pt>
                <c:pt idx="5">
                  <c:v>01.12.2021</c:v>
                </c:pt>
                <c:pt idx="6">
                  <c:v>01.01.2022</c:v>
                </c:pt>
              </c:strCache>
            </c:strRef>
          </c:cat>
          <c:val>
            <c:numRef>
              <c:f>Hepcidin!$B$11:$H$11</c:f>
              <c:numCache>
                <c:formatCode>0.00</c:formatCode>
                <c:ptCount val="7"/>
                <c:pt idx="0">
                  <c:v>1.415</c:v>
                </c:pt>
                <c:pt idx="1">
                  <c:v>3.6040000000000001</c:v>
                </c:pt>
                <c:pt idx="5">
                  <c:v>7.75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01C-4078-B5E2-C424973534AD}"/>
            </c:ext>
          </c:extLst>
        </c:ser>
        <c:ser>
          <c:idx val="9"/>
          <c:order val="9"/>
          <c:tx>
            <c:strRef>
              <c:f>Hepcidin!$A$12</c:f>
              <c:strCache>
                <c:ptCount val="1"/>
                <c:pt idx="0">
                  <c:v>Štěpánková Zuzana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Hepcidin!$B$2:$H$2</c:f>
              <c:strCache>
                <c:ptCount val="7"/>
                <c:pt idx="0">
                  <c:v>21.04.2021</c:v>
                </c:pt>
                <c:pt idx="1">
                  <c:v>22.06.2021</c:v>
                </c:pt>
                <c:pt idx="2">
                  <c:v>09.08.2021</c:v>
                </c:pt>
                <c:pt idx="3">
                  <c:v>13.09.2021</c:v>
                </c:pt>
                <c:pt idx="4">
                  <c:v>01.11.2021</c:v>
                </c:pt>
                <c:pt idx="5">
                  <c:v>01.12.2021</c:v>
                </c:pt>
                <c:pt idx="6">
                  <c:v>01.01.2022</c:v>
                </c:pt>
              </c:strCache>
            </c:strRef>
          </c:cat>
          <c:val>
            <c:numRef>
              <c:f>Hepcidin!$B$12:$H$12</c:f>
              <c:numCache>
                <c:formatCode>0.00</c:formatCode>
                <c:ptCount val="7"/>
                <c:pt idx="0">
                  <c:v>3.3069999999999999</c:v>
                </c:pt>
                <c:pt idx="1">
                  <c:v>11.507999999999999</c:v>
                </c:pt>
                <c:pt idx="2">
                  <c:v>6.49</c:v>
                </c:pt>
                <c:pt idx="3">
                  <c:v>7.05</c:v>
                </c:pt>
                <c:pt idx="6">
                  <c:v>4.0379999999999976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A01C-4078-B5E2-C424973534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54963280"/>
        <c:axId val="1954969936"/>
      </c:barChart>
      <c:catAx>
        <c:axId val="1954963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954969936"/>
        <c:crosses val="autoZero"/>
        <c:auto val="1"/>
        <c:lblAlgn val="ctr"/>
        <c:lblOffset val="100"/>
        <c:noMultiLvlLbl val="0"/>
      </c:catAx>
      <c:valAx>
        <c:axId val="1954969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9549632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modernComment_10B_8EA2EB29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117A59B-1B48-48B6-B64C-4CFA6329199A}" authorId="{5F386850-59C5-9381-2112-59A9E7CFD2D3}" created="2022-03-27T17:33:01.413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393041705" sldId="267"/>
      <ac:graphicFrameMk id="5" creationId="{594AA1E8-8160-41E8-8727-FDAC344F7954}"/>
      <ac:tblMk/>
      <ac:tcMk rowId="3359566953" colId="493416438"/>
      <ac:txMk cp="0" len="1">
        <ac:context len="2" hash="1630"/>
      </ac:txMk>
    </ac:txMkLst>
    <p188:pos x="9416138" y="1950493"/>
    <p188:txBody>
      <a:bodyPr/>
      <a:lstStyle/>
      <a:p>
        <a:r>
          <a:rPr lang="cs-CZ"/>
          <a:t>není mi jasné co znamenají čísla v modré tabulce(data z naší lab.), jestli to je počet nebo hodnota analytu...,  ale ty to určitě vysvětlíš ☺️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77920D-DDA9-4E3E-9930-A445702D71E7}" type="datetimeFigureOut">
              <a:rPr lang="cs-CZ" smtClean="0"/>
              <a:t>01.04.2022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2A55D3-16E1-485F-B587-2F04DC1B5A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3292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2A55D3-16E1-485F-B587-2F04DC1B5AB4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6435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  <a:p>
            <a:r>
              <a:rPr lang="cs-CZ" dirty="0" smtClean="0"/>
              <a:t>Ale je nutno říct,</a:t>
            </a:r>
            <a:r>
              <a:rPr lang="cs-CZ" baseline="0" dirty="0" smtClean="0"/>
              <a:t> že jeho nadměrná hladina může být pro organismus toxická!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2A55D3-16E1-485F-B587-2F04DC1B5AB4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26851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Proto si organismus s železem šetří a recykluje</a:t>
            </a:r>
            <a:r>
              <a:rPr lang="cs-CZ" baseline="0" dirty="0" smtClean="0"/>
              <a:t> ho a ty ztráty, které se dějí, jsou u normálního člověka kompenzovány příjmem v potravě. Sportovci ovšem nejsou normální a vzhledem ke zvýšené fyzické zátěži dochází také ke zvýšeným ztrátám železa v důsledku:</a:t>
            </a:r>
          </a:p>
          <a:p>
            <a:endParaRPr lang="cs-CZ" baseline="0" dirty="0" smtClean="0"/>
          </a:p>
          <a:p>
            <a:r>
              <a:rPr lang="cs-CZ" baseline="0" dirty="0" smtClean="0"/>
              <a:t>Proto je důležité u sportovců parametry metabolismu železa pravidelně sledovat!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2A55D3-16E1-485F-B587-2F04DC1B5AB4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75842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2A55D3-16E1-485F-B587-2F04DC1B5AB4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39505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2A55D3-16E1-485F-B587-2F04DC1B5AB4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3506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2A55D3-16E1-485F-B587-2F04DC1B5AB4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46750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2A55D3-16E1-485F-B587-2F04DC1B5AB4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5398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2A55D3-16E1-485F-B587-2F04DC1B5AB4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63904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2A55D3-16E1-485F-B587-2F04DC1B5AB4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9545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98AC1-BEDF-46E6-B430-4AC71074E324}" type="datetimeFigureOut">
              <a:rPr lang="cs-CZ" smtClean="0"/>
              <a:t>01.04.2022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C5E52-BE95-4FE9-AC50-AC4541711BFD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483F17-3385-47BE-BD01-1C1DB17A8E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B5FC1B94-FAF8-4B05-9946-D0C769A19D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67ED89A-E965-42F9-B1A3-E9989F77A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F9DD4-205F-48C1-B670-DE9B17CE078F}" type="datetimeFigureOut">
              <a:rPr lang="cs-CZ" smtClean="0"/>
              <a:t>01.04.2022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F83F6CF-2D75-463D-8CB0-C7D9714BB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39CBE79-946F-434C-9CAA-89FD3CEDC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7234A-19A5-475C-9BB3-3309D6A27DC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8652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84463" y="6356351"/>
            <a:ext cx="2781300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DA98AC1-BEDF-46E6-B430-4AC71074E324}" type="datetimeFigureOut">
              <a:rPr lang="cs-CZ" smtClean="0"/>
              <a:t>01.04.2022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78887" y="6356351"/>
            <a:ext cx="3797300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1038" y="6356351"/>
            <a:ext cx="749300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ACC5E52-BE95-4FE9-AC50-AC4541711BFD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11277014" y="6499384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758826" y="6499384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emf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5" Type="http://schemas.microsoft.com/office/2018/10/relationships/comments" Target="../comments/modernComment_10B_8EA2EB29.xml"/><Relationship Id="rId4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7D02AD6-A33A-4C0C-94ED-C77A00B9A7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000" dirty="0" err="1"/>
              <a:t>Hepcidin</a:t>
            </a:r>
            <a:r>
              <a:rPr lang="cs-CZ" sz="4000" dirty="0"/>
              <a:t> – zkušenosti s diagnostikou nedostatku železa u sportovců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C671D898-6DCC-4F9C-9B50-1EB91D986D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79875"/>
            <a:ext cx="9144000" cy="1655762"/>
          </a:xfrm>
        </p:spPr>
        <p:txBody>
          <a:bodyPr>
            <a:normAutofit fontScale="85000" lnSpcReduction="10000"/>
          </a:bodyPr>
          <a:lstStyle/>
          <a:p>
            <a:r>
              <a:rPr lang="cs-CZ" sz="2000" u="sng" dirty="0"/>
              <a:t>Miroslava Nováková</a:t>
            </a:r>
            <a:r>
              <a:rPr lang="cs-CZ" sz="2000" dirty="0"/>
              <a:t>, Jana Woronyczová, Věra </a:t>
            </a:r>
            <a:r>
              <a:rPr lang="cs-CZ" sz="2000" dirty="0" smtClean="0"/>
              <a:t>Fajkusová, Petr Hána </a:t>
            </a:r>
            <a:r>
              <a:rPr lang="cs-CZ" sz="2000" dirty="0"/>
              <a:t>a Emil Bolek</a:t>
            </a:r>
          </a:p>
          <a:p>
            <a:endParaRPr lang="cs-CZ" sz="2000" dirty="0"/>
          </a:p>
          <a:p>
            <a:r>
              <a:rPr lang="cs-CZ" sz="2000" dirty="0" smtClean="0"/>
              <a:t>10. ročník Sympozium sportovní medicíny</a:t>
            </a:r>
          </a:p>
          <a:p>
            <a:r>
              <a:rPr lang="cs-CZ" sz="2000" dirty="0" smtClean="0"/>
              <a:t>Dříteč</a:t>
            </a:r>
          </a:p>
          <a:p>
            <a:r>
              <a:rPr lang="cs-CZ" sz="2000" dirty="0" smtClean="0"/>
              <a:t>2.4.2022</a:t>
            </a:r>
            <a:endParaRPr lang="cs-CZ" sz="2000" dirty="0"/>
          </a:p>
        </p:txBody>
      </p:sp>
      <p:pic>
        <p:nvPicPr>
          <p:cNvPr id="4" name="Picture 2" descr="casri40">
            <a:extLst>
              <a:ext uri="{FF2B5EF4-FFF2-40B4-BE49-F238E27FC236}">
                <a16:creationId xmlns:a16="http://schemas.microsoft.com/office/drawing/2014/main" id="{D3B4095A-212E-4CF2-9145-9A1A651878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38" y="331675"/>
            <a:ext cx="2115724" cy="79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949AFE97-5596-42BB-BA09-079A81FD3F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8250" y="392756"/>
            <a:ext cx="2947612" cy="72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65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72" y="1600200"/>
            <a:ext cx="6458534" cy="4843900"/>
          </a:xfrm>
          <a:prstGeom prst="rect">
            <a:avLst/>
          </a:prstGeom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z="4400" dirty="0"/>
              <a:t>Korelace </a:t>
            </a:r>
            <a:r>
              <a:rPr lang="cs-CZ" sz="4400" dirty="0" err="1"/>
              <a:t>hepcidin</a:t>
            </a:r>
            <a:r>
              <a:rPr lang="cs-CZ" sz="4400" dirty="0"/>
              <a:t> – feritin u sportovců</a:t>
            </a:r>
          </a:p>
        </p:txBody>
      </p:sp>
      <p:cxnSp>
        <p:nvCxnSpPr>
          <p:cNvPr id="7" name="Přímá spojnice 6"/>
          <p:cNvCxnSpPr/>
          <p:nvPr/>
        </p:nvCxnSpPr>
        <p:spPr>
          <a:xfrm>
            <a:off x="490451" y="565265"/>
            <a:ext cx="9260378" cy="222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2" descr="casri40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821" y="146668"/>
            <a:ext cx="1584557" cy="592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ovéPole 8"/>
          <p:cNvSpPr txBox="1"/>
          <p:nvPr/>
        </p:nvSpPr>
        <p:spPr>
          <a:xfrm>
            <a:off x="7378262" y="1681655"/>
            <a:ext cx="3920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tx2"/>
                </a:solidFill>
                <a:latin typeface="+mj-lt"/>
              </a:rPr>
              <a:t>Vyřazeny vzorky s CRP&gt;5 mg/l</a:t>
            </a:r>
          </a:p>
        </p:txBody>
      </p:sp>
      <p:cxnSp>
        <p:nvCxnSpPr>
          <p:cNvPr id="11" name="Přímá spojnice 10"/>
          <p:cNvCxnSpPr/>
          <p:nvPr/>
        </p:nvCxnSpPr>
        <p:spPr>
          <a:xfrm>
            <a:off x="1261241" y="5328746"/>
            <a:ext cx="4056993" cy="10509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12"/>
          <p:cNvCxnSpPr/>
          <p:nvPr/>
        </p:nvCxnSpPr>
        <p:spPr>
          <a:xfrm flipV="1">
            <a:off x="7488621" y="2259724"/>
            <a:ext cx="635876" cy="5257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ovéPole 14"/>
          <p:cNvSpPr txBox="1"/>
          <p:nvPr/>
        </p:nvSpPr>
        <p:spPr>
          <a:xfrm>
            <a:off x="8124497" y="2050987"/>
            <a:ext cx="39203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tx2"/>
                </a:solidFill>
                <a:latin typeface="+mj-lt"/>
              </a:rPr>
              <a:t>Doporučovaná  min. hranice feritinu pro sportovce 35 </a:t>
            </a:r>
            <a:r>
              <a:rPr lang="cs-CZ" dirty="0" err="1">
                <a:solidFill>
                  <a:schemeClr val="tx2"/>
                </a:solidFill>
                <a:latin typeface="+mj-lt"/>
              </a:rPr>
              <a:t>ug</a:t>
            </a:r>
            <a:r>
              <a:rPr lang="cs-CZ" dirty="0">
                <a:solidFill>
                  <a:schemeClr val="tx2"/>
                </a:solidFill>
                <a:latin typeface="+mj-lt"/>
              </a:rPr>
              <a:t>/L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7488621" y="2906055"/>
            <a:ext cx="39203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2"/>
                </a:solidFill>
                <a:latin typeface="+mj-lt"/>
              </a:rPr>
              <a:t>5 % sportovců má hladinu feritinu nižší než 20 </a:t>
            </a:r>
            <a:r>
              <a:rPr lang="cs-CZ" dirty="0" err="1">
                <a:solidFill>
                  <a:schemeClr val="tx2"/>
                </a:solidFill>
                <a:latin typeface="+mj-lt"/>
              </a:rPr>
              <a:t>ug</a:t>
            </a:r>
            <a:r>
              <a:rPr lang="cs-CZ" dirty="0">
                <a:solidFill>
                  <a:schemeClr val="tx2"/>
                </a:solidFill>
                <a:latin typeface="+mj-lt"/>
              </a:rPr>
              <a:t>/L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2"/>
                </a:solidFill>
                <a:latin typeface="+mj-lt"/>
              </a:rPr>
              <a:t>23 % sportovců má hladinu nižší než 35 </a:t>
            </a:r>
            <a:r>
              <a:rPr lang="cs-CZ" dirty="0" err="1">
                <a:solidFill>
                  <a:schemeClr val="tx2"/>
                </a:solidFill>
                <a:latin typeface="+mj-lt"/>
              </a:rPr>
              <a:t>ug</a:t>
            </a:r>
            <a:r>
              <a:rPr lang="cs-CZ" dirty="0">
                <a:solidFill>
                  <a:schemeClr val="tx2"/>
                </a:solidFill>
                <a:latin typeface="+mj-lt"/>
              </a:rPr>
              <a:t>/L</a:t>
            </a:r>
          </a:p>
        </p:txBody>
      </p:sp>
    </p:spTree>
    <p:extLst>
      <p:ext uri="{BB962C8B-B14F-4D97-AF65-F5344CB8AC3E}">
        <p14:creationId xmlns:p14="http://schemas.microsoft.com/office/powerpoint/2010/main" val="410875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Přímá spojnice 8"/>
          <p:cNvCxnSpPr/>
          <p:nvPr/>
        </p:nvCxnSpPr>
        <p:spPr>
          <a:xfrm>
            <a:off x="490451" y="565265"/>
            <a:ext cx="9260378" cy="222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Picture 2" descr="casri40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821" y="146668"/>
            <a:ext cx="1584557" cy="592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400" dirty="0"/>
              <a:t>Efekt </a:t>
            </a:r>
            <a:r>
              <a:rPr lang="cs-CZ" sz="4400" dirty="0" err="1"/>
              <a:t>suplementace</a:t>
            </a:r>
            <a:r>
              <a:rPr lang="cs-CZ" sz="4400" dirty="0"/>
              <a:t> </a:t>
            </a:r>
            <a:r>
              <a:rPr lang="cs-CZ" sz="4400" dirty="0" err="1"/>
              <a:t>Fe</a:t>
            </a:r>
            <a:r>
              <a:rPr lang="cs-CZ" sz="4400" dirty="0"/>
              <a:t> na feritin a </a:t>
            </a:r>
            <a:r>
              <a:rPr lang="cs-CZ" sz="4400" dirty="0" err="1"/>
              <a:t>hepcidin</a:t>
            </a:r>
            <a:endParaRPr lang="cs-CZ" sz="44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373319" y="3115691"/>
            <a:ext cx="1496005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1600" dirty="0">
                <a:latin typeface="+mj-lt"/>
              </a:rPr>
              <a:t>Vstupní vyšetření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3253944" y="3115691"/>
            <a:ext cx="2884096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1600" dirty="0">
                <a:latin typeface="+mj-lt"/>
              </a:rPr>
              <a:t>3 měsíční </a:t>
            </a:r>
            <a:r>
              <a:rPr lang="cs-CZ" sz="1600" dirty="0" err="1">
                <a:latin typeface="+mj-lt"/>
              </a:rPr>
              <a:t>suplementace</a:t>
            </a:r>
            <a:r>
              <a:rPr lang="cs-CZ" sz="1600" dirty="0">
                <a:latin typeface="+mj-lt"/>
              </a:rPr>
              <a:t> </a:t>
            </a:r>
            <a:r>
              <a:rPr lang="cs-CZ" sz="1600" dirty="0" err="1">
                <a:latin typeface="+mj-lt"/>
              </a:rPr>
              <a:t>Fe</a:t>
            </a:r>
            <a:endParaRPr lang="cs-CZ" sz="1600" dirty="0">
              <a:latin typeface="+mj-lt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6667035" y="3115691"/>
            <a:ext cx="2884096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1600" dirty="0">
                <a:latin typeface="+mj-lt"/>
              </a:rPr>
              <a:t>Udržovací </a:t>
            </a:r>
            <a:r>
              <a:rPr lang="cs-CZ" sz="1600" dirty="0" err="1">
                <a:latin typeface="+mj-lt"/>
              </a:rPr>
              <a:t>suplementace</a:t>
            </a:r>
            <a:endParaRPr lang="cs-CZ" sz="1600" dirty="0">
              <a:latin typeface="+mj-lt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609600" y="1694005"/>
            <a:ext cx="112710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b="1" dirty="0">
                <a:solidFill>
                  <a:schemeClr val="tx2"/>
                </a:solidFill>
                <a:latin typeface="+mj-lt"/>
              </a:rPr>
              <a:t>Skupina 9 elitních veslařek </a:t>
            </a:r>
            <a:r>
              <a:rPr lang="cs-CZ" sz="2000" dirty="0">
                <a:solidFill>
                  <a:schemeClr val="tx2"/>
                </a:solidFill>
                <a:latin typeface="+mj-lt"/>
              </a:rPr>
              <a:t>(věk 23±6 let)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2"/>
                </a:solidFill>
                <a:latin typeface="+mj-lt"/>
              </a:rPr>
              <a:t>na začátku žádná </a:t>
            </a:r>
            <a:r>
              <a:rPr lang="cs-CZ" sz="2000" dirty="0" err="1">
                <a:solidFill>
                  <a:schemeClr val="tx2"/>
                </a:solidFill>
                <a:latin typeface="+mj-lt"/>
              </a:rPr>
              <a:t>Fe</a:t>
            </a:r>
            <a:r>
              <a:rPr lang="cs-CZ" sz="2000" dirty="0">
                <a:solidFill>
                  <a:schemeClr val="tx2"/>
                </a:solidFill>
                <a:latin typeface="+mj-lt"/>
              </a:rPr>
              <a:t> </a:t>
            </a:r>
            <a:r>
              <a:rPr lang="cs-CZ" sz="2000" dirty="0" err="1">
                <a:solidFill>
                  <a:schemeClr val="tx2"/>
                </a:solidFill>
                <a:latin typeface="+mj-lt"/>
              </a:rPr>
              <a:t>suplementace</a:t>
            </a:r>
            <a:endParaRPr lang="cs-CZ" sz="2000" dirty="0">
              <a:solidFill>
                <a:schemeClr val="tx2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2"/>
                </a:solidFill>
                <a:latin typeface="+mj-lt"/>
              </a:rPr>
              <a:t>6 veslařek užívá hormonální antikoncepci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609600" y="4225159"/>
            <a:ext cx="1047881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b="1" dirty="0" err="1">
                <a:solidFill>
                  <a:schemeClr val="tx2"/>
                </a:solidFill>
                <a:latin typeface="+mj-lt"/>
              </a:rPr>
              <a:t>Suplementace</a:t>
            </a:r>
            <a:r>
              <a:rPr lang="cs-CZ" sz="20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cs-CZ" sz="2000" b="1" dirty="0" err="1">
                <a:solidFill>
                  <a:schemeClr val="tx2"/>
                </a:solidFill>
                <a:latin typeface="+mj-lt"/>
              </a:rPr>
              <a:t>Fe</a:t>
            </a:r>
            <a:r>
              <a:rPr lang="cs-CZ" sz="2000" dirty="0">
                <a:solidFill>
                  <a:schemeClr val="tx2"/>
                </a:solidFill>
                <a:latin typeface="+mj-lt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000" dirty="0" err="1">
                <a:solidFill>
                  <a:schemeClr val="tx2"/>
                </a:solidFill>
                <a:latin typeface="+mj-lt"/>
              </a:rPr>
              <a:t>Sorbifer</a:t>
            </a:r>
            <a:r>
              <a:rPr lang="cs-CZ" sz="2000" dirty="0">
                <a:solidFill>
                  <a:schemeClr val="tx2"/>
                </a:solidFill>
                <a:latin typeface="+mj-lt"/>
              </a:rPr>
              <a:t> </a:t>
            </a:r>
            <a:r>
              <a:rPr lang="cs-CZ" sz="2000" dirty="0" err="1">
                <a:solidFill>
                  <a:schemeClr val="tx2"/>
                </a:solidFill>
                <a:latin typeface="+mj-lt"/>
              </a:rPr>
              <a:t>Durules</a:t>
            </a:r>
            <a:r>
              <a:rPr lang="cs-CZ" sz="2000" dirty="0">
                <a:solidFill>
                  <a:schemeClr val="tx2"/>
                </a:solidFill>
                <a:latin typeface="+mj-lt"/>
              </a:rPr>
              <a:t> 320mg/60 mg nebo </a:t>
            </a:r>
            <a:r>
              <a:rPr lang="cs-CZ" sz="2000" dirty="0" err="1">
                <a:solidFill>
                  <a:schemeClr val="tx2"/>
                </a:solidFill>
                <a:latin typeface="+mj-lt"/>
              </a:rPr>
              <a:t>Maltofer</a:t>
            </a:r>
            <a:r>
              <a:rPr lang="cs-CZ" sz="2000" dirty="0">
                <a:solidFill>
                  <a:schemeClr val="tx2"/>
                </a:solidFill>
                <a:latin typeface="+mj-lt"/>
              </a:rPr>
              <a:t> 100 mg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2"/>
                </a:solidFill>
                <a:latin typeface="+mj-lt"/>
              </a:rPr>
              <a:t>2 </a:t>
            </a:r>
            <a:r>
              <a:rPr lang="cs-CZ" sz="2000" dirty="0" err="1">
                <a:solidFill>
                  <a:schemeClr val="tx2"/>
                </a:solidFill>
                <a:latin typeface="+mj-lt"/>
              </a:rPr>
              <a:t>tbl</a:t>
            </a:r>
            <a:r>
              <a:rPr lang="cs-CZ" sz="2000" dirty="0">
                <a:solidFill>
                  <a:schemeClr val="tx2"/>
                </a:solidFill>
                <a:latin typeface="+mj-lt"/>
              </a:rPr>
              <a:t>. Ráno nalačno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b="1" dirty="0">
                <a:solidFill>
                  <a:schemeClr val="tx2"/>
                </a:solidFill>
                <a:latin typeface="+mj-lt"/>
              </a:rPr>
              <a:t>Udržovací </a:t>
            </a:r>
            <a:r>
              <a:rPr lang="cs-CZ" sz="2000" b="1" dirty="0" err="1">
                <a:solidFill>
                  <a:schemeClr val="tx2"/>
                </a:solidFill>
                <a:latin typeface="+mj-lt"/>
              </a:rPr>
              <a:t>suplementace</a:t>
            </a:r>
            <a:r>
              <a:rPr lang="cs-CZ" sz="2000" dirty="0">
                <a:solidFill>
                  <a:schemeClr val="tx2"/>
                </a:solidFill>
                <a:latin typeface="+mj-lt"/>
              </a:rPr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000" dirty="0" err="1">
                <a:solidFill>
                  <a:schemeClr val="tx2"/>
                </a:solidFill>
                <a:latin typeface="+mj-lt"/>
              </a:rPr>
              <a:t>Globifer</a:t>
            </a:r>
            <a:r>
              <a:rPr lang="cs-CZ" sz="2000" dirty="0">
                <a:solidFill>
                  <a:schemeClr val="tx2"/>
                </a:solidFill>
                <a:latin typeface="+mj-lt"/>
              </a:rPr>
              <a:t> Forte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2"/>
                </a:solidFill>
                <a:latin typeface="+mj-lt"/>
              </a:rPr>
              <a:t>18 mg minerální železo + hemové železo (bovinní extrakt hemoglobinu)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2"/>
                </a:solidFill>
                <a:latin typeface="+mj-lt"/>
              </a:rPr>
              <a:t>1 </a:t>
            </a:r>
            <a:r>
              <a:rPr lang="cs-CZ" sz="2000" dirty="0" err="1">
                <a:solidFill>
                  <a:schemeClr val="tx2"/>
                </a:solidFill>
                <a:latin typeface="+mj-lt"/>
              </a:rPr>
              <a:t>tbl</a:t>
            </a:r>
            <a:r>
              <a:rPr lang="cs-CZ" sz="2000" dirty="0">
                <a:solidFill>
                  <a:schemeClr val="tx2"/>
                </a:solidFill>
                <a:latin typeface="+mj-lt"/>
              </a:rPr>
              <a:t>. denně během a 7 dní po periodě</a:t>
            </a:r>
          </a:p>
          <a:p>
            <a:endParaRPr lang="cs-CZ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94133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Přímá spojnice 8"/>
          <p:cNvCxnSpPr/>
          <p:nvPr/>
        </p:nvCxnSpPr>
        <p:spPr>
          <a:xfrm>
            <a:off x="490451" y="565265"/>
            <a:ext cx="9260378" cy="222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Picture 2" descr="casri40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821" y="146668"/>
            <a:ext cx="1584557" cy="592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400" dirty="0"/>
              <a:t>Efekt </a:t>
            </a:r>
            <a:r>
              <a:rPr lang="cs-CZ" sz="4400" dirty="0" err="1"/>
              <a:t>suplementace</a:t>
            </a:r>
            <a:r>
              <a:rPr lang="cs-CZ" sz="4400" dirty="0"/>
              <a:t> </a:t>
            </a:r>
            <a:r>
              <a:rPr lang="cs-CZ" sz="4400" dirty="0" err="1"/>
              <a:t>Fe</a:t>
            </a:r>
            <a:r>
              <a:rPr lang="cs-CZ" sz="4400" dirty="0"/>
              <a:t> na feritin</a:t>
            </a:r>
          </a:p>
        </p:txBody>
      </p:sp>
      <p:grpSp>
        <p:nvGrpSpPr>
          <p:cNvPr id="15" name="Skupina 14"/>
          <p:cNvGrpSpPr/>
          <p:nvPr/>
        </p:nvGrpSpPr>
        <p:grpSpPr>
          <a:xfrm>
            <a:off x="1591647" y="1462561"/>
            <a:ext cx="8496300" cy="3957639"/>
            <a:chOff x="0" y="0"/>
            <a:chExt cx="6353175" cy="3957639"/>
          </a:xfrm>
        </p:grpSpPr>
        <p:graphicFrame>
          <p:nvGraphicFramePr>
            <p:cNvPr id="16" name="Graf 15"/>
            <p:cNvGraphicFramePr/>
            <p:nvPr/>
          </p:nvGraphicFramePr>
          <p:xfrm>
            <a:off x="0" y="0"/>
            <a:ext cx="6353175" cy="395763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cxnSp>
          <p:nvCxnSpPr>
            <p:cNvPr id="17" name="Přímá spojnice 16"/>
            <p:cNvCxnSpPr/>
            <p:nvPr/>
          </p:nvCxnSpPr>
          <p:spPr>
            <a:xfrm flipV="1">
              <a:off x="387131" y="2371694"/>
              <a:ext cx="5808273" cy="13335"/>
            </a:xfrm>
            <a:prstGeom prst="line">
              <a:avLst/>
            </a:prstGeom>
            <a:ln w="2540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ovéPole 4"/>
            <p:cNvSpPr txBox="1"/>
            <p:nvPr/>
          </p:nvSpPr>
          <p:spPr>
            <a:xfrm>
              <a:off x="318587" y="2027081"/>
              <a:ext cx="2533650" cy="2667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cs-CZ" sz="1000" b="1" i="1" dirty="0">
                  <a:solidFill>
                    <a:srgbClr val="C00000"/>
                  </a:solidFill>
                </a:rPr>
                <a:t>hranice pro dobrou</a:t>
              </a:r>
              <a:r>
                <a:rPr lang="cs-CZ" sz="1000" b="1" i="1" baseline="0" dirty="0">
                  <a:solidFill>
                    <a:srgbClr val="C00000"/>
                  </a:solidFill>
                </a:rPr>
                <a:t> zásobu železa u sportovkyň</a:t>
              </a:r>
              <a:endParaRPr lang="cs-CZ" sz="1000" b="1" i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2" name="TextovéPole 1"/>
          <p:cNvSpPr txBox="1"/>
          <p:nvPr/>
        </p:nvSpPr>
        <p:spPr>
          <a:xfrm>
            <a:off x="1490537" y="5628304"/>
            <a:ext cx="9481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chemeClr val="tx2"/>
                </a:solidFill>
                <a:latin typeface="+mj-lt"/>
              </a:rPr>
              <a:t>Během 6 měsíců se podařilo doplnit zásoby železa na velmi dobrou úroveň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chemeClr val="tx2"/>
                </a:solidFill>
                <a:latin typeface="+mj-lt"/>
              </a:rPr>
              <a:t>Před prosincovým soustředěním zásoby velmi dobré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chemeClr val="tx2"/>
                </a:solidFill>
                <a:latin typeface="+mj-lt"/>
              </a:rPr>
              <a:t>Po soustředění u 4/8 sportovkyň pokles hladiny feritinu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2228195" y="1965437"/>
            <a:ext cx="966952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1200" dirty="0">
                <a:latin typeface="+mj-lt"/>
              </a:rPr>
              <a:t>Vstupní vyšetření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3579767" y="1965437"/>
            <a:ext cx="2757971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1200" dirty="0">
                <a:latin typeface="+mj-lt"/>
              </a:rPr>
              <a:t>3 měsíční </a:t>
            </a:r>
            <a:r>
              <a:rPr lang="cs-CZ" sz="1200" dirty="0" err="1">
                <a:latin typeface="+mj-lt"/>
              </a:rPr>
              <a:t>suplementace</a:t>
            </a:r>
            <a:r>
              <a:rPr lang="cs-CZ" sz="1200" dirty="0">
                <a:latin typeface="+mj-lt"/>
              </a:rPr>
              <a:t> </a:t>
            </a:r>
            <a:r>
              <a:rPr lang="cs-CZ" sz="1200" dirty="0" err="1">
                <a:latin typeface="+mj-lt"/>
              </a:rPr>
              <a:t>Fe</a:t>
            </a:r>
            <a:endParaRPr lang="cs-CZ" sz="1200" dirty="0">
              <a:latin typeface="+mj-lt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6674069" y="1965437"/>
            <a:ext cx="3202885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1200" dirty="0">
                <a:latin typeface="+mj-lt"/>
              </a:rPr>
              <a:t>Udržovací </a:t>
            </a:r>
            <a:r>
              <a:rPr lang="cs-CZ" sz="1200" dirty="0" err="1">
                <a:latin typeface="+mj-lt"/>
              </a:rPr>
              <a:t>suplementace</a:t>
            </a:r>
            <a:endParaRPr lang="cs-CZ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1802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Přímá spojnice 8"/>
          <p:cNvCxnSpPr/>
          <p:nvPr/>
        </p:nvCxnSpPr>
        <p:spPr>
          <a:xfrm>
            <a:off x="490451" y="565265"/>
            <a:ext cx="9260378" cy="222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Picture 2" descr="casri40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821" y="146668"/>
            <a:ext cx="1584557" cy="592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421604"/>
          </a:xfrm>
        </p:spPr>
        <p:txBody>
          <a:bodyPr/>
          <a:lstStyle/>
          <a:p>
            <a:r>
              <a:rPr lang="cs-CZ" sz="4400" dirty="0"/>
              <a:t>Efekt </a:t>
            </a:r>
            <a:r>
              <a:rPr lang="cs-CZ" sz="4400" dirty="0" err="1"/>
              <a:t>suplementace</a:t>
            </a:r>
            <a:r>
              <a:rPr lang="cs-CZ" sz="4400" dirty="0"/>
              <a:t> na </a:t>
            </a:r>
            <a:r>
              <a:rPr lang="cs-CZ" sz="4400" dirty="0" err="1"/>
              <a:t>hepcidin</a:t>
            </a:r>
            <a:endParaRPr lang="cs-CZ" sz="4400" dirty="0"/>
          </a:p>
        </p:txBody>
      </p:sp>
      <p:grpSp>
        <p:nvGrpSpPr>
          <p:cNvPr id="11" name="Skupina 10"/>
          <p:cNvGrpSpPr/>
          <p:nvPr/>
        </p:nvGrpSpPr>
        <p:grpSpPr>
          <a:xfrm>
            <a:off x="1414462" y="1450180"/>
            <a:ext cx="9363075" cy="3957639"/>
            <a:chOff x="0" y="0"/>
            <a:chExt cx="9363075" cy="3957639"/>
          </a:xfrm>
        </p:grpSpPr>
        <p:graphicFrame>
          <p:nvGraphicFramePr>
            <p:cNvPr id="13" name="Graf 12"/>
            <p:cNvGraphicFramePr/>
            <p:nvPr/>
          </p:nvGraphicFramePr>
          <p:xfrm>
            <a:off x="0" y="0"/>
            <a:ext cx="9363075" cy="395763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14" name="Přímá spojnice 13"/>
            <p:cNvCxnSpPr/>
            <p:nvPr/>
          </p:nvCxnSpPr>
          <p:spPr>
            <a:xfrm flipV="1">
              <a:off x="479141" y="3010197"/>
              <a:ext cx="8715375" cy="28576"/>
            </a:xfrm>
            <a:prstGeom prst="line">
              <a:avLst/>
            </a:prstGeom>
            <a:ln w="2540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ovéPole 4"/>
            <p:cNvSpPr txBox="1"/>
            <p:nvPr/>
          </p:nvSpPr>
          <p:spPr>
            <a:xfrm>
              <a:off x="391420" y="2743497"/>
              <a:ext cx="3388330" cy="2667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cs-CZ" sz="1000" b="1" i="1" dirty="0">
                  <a:solidFill>
                    <a:srgbClr val="C00000"/>
                  </a:solidFill>
                </a:rPr>
                <a:t>hranice</a:t>
              </a:r>
              <a:r>
                <a:rPr lang="cs-CZ" sz="1000" b="1" i="1" baseline="0" dirty="0">
                  <a:solidFill>
                    <a:srgbClr val="C00000"/>
                  </a:solidFill>
                </a:rPr>
                <a:t> pro nízkou hladinu </a:t>
              </a:r>
              <a:r>
                <a:rPr lang="cs-CZ" sz="1000" b="1" i="1" baseline="0" dirty="0" err="1">
                  <a:solidFill>
                    <a:srgbClr val="C00000"/>
                  </a:solidFill>
                </a:rPr>
                <a:t>hepcidinu</a:t>
              </a:r>
              <a:endParaRPr lang="cs-CZ" sz="1000" b="1" i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15" name="TextovéPole 14"/>
          <p:cNvSpPr txBox="1"/>
          <p:nvPr/>
        </p:nvSpPr>
        <p:spPr>
          <a:xfrm>
            <a:off x="2228194" y="1965438"/>
            <a:ext cx="992573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1200" dirty="0">
                <a:latin typeface="+mj-lt"/>
              </a:rPr>
              <a:t>Vstupní vyšetření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3579767" y="1965438"/>
            <a:ext cx="2831049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1200" dirty="0">
                <a:latin typeface="+mj-lt"/>
              </a:rPr>
              <a:t>3 měsíční </a:t>
            </a:r>
            <a:r>
              <a:rPr lang="cs-CZ" sz="1200" dirty="0" err="1">
                <a:latin typeface="+mj-lt"/>
              </a:rPr>
              <a:t>suplementace</a:t>
            </a:r>
            <a:r>
              <a:rPr lang="cs-CZ" sz="1200" dirty="0">
                <a:latin typeface="+mj-lt"/>
              </a:rPr>
              <a:t> </a:t>
            </a:r>
            <a:r>
              <a:rPr lang="cs-CZ" sz="1200" dirty="0" err="1">
                <a:latin typeface="+mj-lt"/>
              </a:rPr>
              <a:t>Fe</a:t>
            </a:r>
            <a:endParaRPr lang="cs-CZ" sz="1200" dirty="0">
              <a:latin typeface="+mj-lt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6674069" y="1965438"/>
            <a:ext cx="3783724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1200" dirty="0">
                <a:latin typeface="+mj-lt"/>
              </a:rPr>
              <a:t>Udržovací </a:t>
            </a:r>
            <a:r>
              <a:rPr lang="cs-CZ" sz="1200" dirty="0" err="1">
                <a:latin typeface="+mj-lt"/>
              </a:rPr>
              <a:t>suplementace</a:t>
            </a:r>
            <a:endParaRPr lang="cs-CZ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3134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 rotWithShape="1">
          <a:blip r:embed="rId2"/>
          <a:srcRect t="622"/>
          <a:stretch/>
        </p:blipFill>
        <p:spPr>
          <a:xfrm>
            <a:off x="399391" y="0"/>
            <a:ext cx="7550697" cy="311557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391" y="3265984"/>
            <a:ext cx="7662043" cy="3439000"/>
          </a:xfrm>
          <a:prstGeom prst="rect">
            <a:avLst/>
          </a:prstGeom>
        </p:spPr>
      </p:pic>
      <p:sp>
        <p:nvSpPr>
          <p:cNvPr id="2" name="TextovéPole 1"/>
          <p:cNvSpPr txBox="1"/>
          <p:nvPr/>
        </p:nvSpPr>
        <p:spPr>
          <a:xfrm>
            <a:off x="8282152" y="2596055"/>
            <a:ext cx="34894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schemeClr val="tx2"/>
                </a:solidFill>
                <a:latin typeface="+mj-lt"/>
              </a:rPr>
              <a:t>Doporučení pro optimální </a:t>
            </a:r>
            <a:r>
              <a:rPr lang="cs-CZ" b="1" dirty="0" err="1">
                <a:solidFill>
                  <a:schemeClr val="tx2"/>
                </a:solidFill>
                <a:latin typeface="+mj-lt"/>
              </a:rPr>
              <a:t>suplementaci</a:t>
            </a:r>
            <a:r>
              <a:rPr lang="cs-CZ" b="1" dirty="0">
                <a:solidFill>
                  <a:schemeClr val="tx2"/>
                </a:solidFill>
                <a:latin typeface="+mj-lt"/>
              </a:rPr>
              <a:t> železa:</a:t>
            </a:r>
          </a:p>
          <a:p>
            <a:endParaRPr lang="cs-CZ" b="1" dirty="0">
              <a:solidFill>
                <a:schemeClr val="tx2"/>
              </a:solidFill>
              <a:latin typeface="+mj-lt"/>
            </a:endParaRPr>
          </a:p>
          <a:p>
            <a:pPr lvl="1"/>
            <a:r>
              <a:rPr lang="cs-CZ" b="1" dirty="0">
                <a:solidFill>
                  <a:schemeClr val="tx2"/>
                </a:solidFill>
                <a:latin typeface="+mj-lt"/>
              </a:rPr>
              <a:t>60 mg Fe</a:t>
            </a:r>
            <a:r>
              <a:rPr lang="cs-CZ" b="1" baseline="30000" dirty="0">
                <a:solidFill>
                  <a:schemeClr val="tx2"/>
                </a:solidFill>
                <a:latin typeface="+mj-lt"/>
              </a:rPr>
              <a:t>2+</a:t>
            </a:r>
            <a:r>
              <a:rPr lang="cs-CZ" b="1" dirty="0">
                <a:solidFill>
                  <a:schemeClr val="tx2"/>
                </a:solidFill>
                <a:latin typeface="+mj-lt"/>
              </a:rPr>
              <a:t> s kyselinou askorbovou každý druhý den</a:t>
            </a:r>
          </a:p>
        </p:txBody>
      </p:sp>
    </p:spTree>
    <p:extLst>
      <p:ext uri="{BB962C8B-B14F-4D97-AF65-F5344CB8AC3E}">
        <p14:creationId xmlns:p14="http://schemas.microsoft.com/office/powerpoint/2010/main" val="116738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Přímá spojnice 8"/>
          <p:cNvCxnSpPr/>
          <p:nvPr/>
        </p:nvCxnSpPr>
        <p:spPr>
          <a:xfrm>
            <a:off x="490451" y="565265"/>
            <a:ext cx="9260378" cy="222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Picture 2" descr="casri40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821" y="146668"/>
            <a:ext cx="1584557" cy="592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400" dirty="0" err="1"/>
              <a:t>Home</a:t>
            </a:r>
            <a:r>
              <a:rPr lang="cs-CZ" sz="4400"/>
              <a:t> </a:t>
            </a:r>
            <a:r>
              <a:rPr lang="cs-CZ" sz="4400" err="1"/>
              <a:t>take</a:t>
            </a:r>
            <a:r>
              <a:rPr lang="cs-CZ" sz="4400"/>
              <a:t> messages</a:t>
            </a:r>
            <a:endParaRPr lang="cs-CZ" sz="4400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809297" y="1841939"/>
            <a:ext cx="10972800" cy="4525963"/>
          </a:xfrm>
        </p:spPr>
        <p:txBody>
          <a:bodyPr/>
          <a:lstStyle/>
          <a:p>
            <a:r>
              <a:rPr lang="cs-CZ" dirty="0">
                <a:solidFill>
                  <a:schemeClr val="tx2"/>
                </a:solidFill>
              </a:rPr>
              <a:t>Během vrcholového tréninku dochází u sportovců a zejména sportovkyň ke zvýšeným ztrátám železa</a:t>
            </a:r>
            <a:r>
              <a:rPr lang="cs-CZ" dirty="0" smtClean="0">
                <a:solidFill>
                  <a:schemeClr val="tx2"/>
                </a:solidFill>
              </a:rPr>
              <a:t>.</a:t>
            </a:r>
          </a:p>
          <a:p>
            <a:r>
              <a:rPr lang="cs-CZ" dirty="0" smtClean="0">
                <a:solidFill>
                  <a:schemeClr val="tx2"/>
                </a:solidFill>
              </a:rPr>
              <a:t>Více </a:t>
            </a:r>
            <a:r>
              <a:rPr lang="cs-CZ" dirty="0">
                <a:solidFill>
                  <a:schemeClr val="tx2"/>
                </a:solidFill>
              </a:rPr>
              <a:t>než polovina sportovkyň má vzhledem k tréninku nedostatečnou zásobu železa!</a:t>
            </a:r>
          </a:p>
          <a:p>
            <a:r>
              <a:rPr lang="cs-CZ" dirty="0">
                <a:solidFill>
                  <a:schemeClr val="tx2"/>
                </a:solidFill>
              </a:rPr>
              <a:t>Doplnění </a:t>
            </a:r>
            <a:r>
              <a:rPr lang="cs-CZ" dirty="0" smtClean="0">
                <a:solidFill>
                  <a:schemeClr val="tx2"/>
                </a:solidFill>
              </a:rPr>
              <a:t>orální </a:t>
            </a:r>
            <a:r>
              <a:rPr lang="cs-CZ" dirty="0" err="1" smtClean="0">
                <a:solidFill>
                  <a:schemeClr val="tx2"/>
                </a:solidFill>
              </a:rPr>
              <a:t>suplementací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>
                <a:solidFill>
                  <a:schemeClr val="tx2"/>
                </a:solidFill>
              </a:rPr>
              <a:t>trvá obvykle 3-6 měsíců</a:t>
            </a:r>
            <a:r>
              <a:rPr lang="cs-CZ" dirty="0" smtClean="0">
                <a:solidFill>
                  <a:schemeClr val="tx2"/>
                </a:solidFill>
              </a:rPr>
              <a:t>.</a:t>
            </a:r>
          </a:p>
          <a:p>
            <a:pPr lvl="1"/>
            <a:r>
              <a:rPr lang="cs-CZ" dirty="0" smtClean="0">
                <a:solidFill>
                  <a:schemeClr val="tx2"/>
                </a:solidFill>
              </a:rPr>
              <a:t>Během nemoci je nutné </a:t>
            </a:r>
            <a:r>
              <a:rPr lang="cs-CZ" dirty="0" err="1" smtClean="0">
                <a:solidFill>
                  <a:schemeClr val="tx2"/>
                </a:solidFill>
              </a:rPr>
              <a:t>suplementaci</a:t>
            </a:r>
            <a:r>
              <a:rPr lang="cs-CZ" dirty="0" smtClean="0">
                <a:solidFill>
                  <a:schemeClr val="tx2"/>
                </a:solidFill>
              </a:rPr>
              <a:t> vysadit!</a:t>
            </a:r>
          </a:p>
          <a:p>
            <a:pPr marL="457200" lvl="1" indent="0">
              <a:buNone/>
            </a:pPr>
            <a:endParaRPr lang="cs-CZ" dirty="0" smtClean="0">
              <a:solidFill>
                <a:schemeClr val="tx2"/>
              </a:solidFill>
            </a:endParaRPr>
          </a:p>
          <a:p>
            <a:r>
              <a:rPr lang="cs-CZ" dirty="0" err="1" smtClean="0">
                <a:solidFill>
                  <a:schemeClr val="tx2"/>
                </a:solidFill>
              </a:rPr>
              <a:t>Hepcidin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smtClean="0">
                <a:solidFill>
                  <a:schemeClr val="tx2"/>
                </a:solidFill>
              </a:rPr>
              <a:t>se jeví jako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smtClean="0">
                <a:solidFill>
                  <a:schemeClr val="tx2"/>
                </a:solidFill>
              </a:rPr>
              <a:t>užitečný parametr při hodnocení potřeby příjmu železa v organismu.</a:t>
            </a:r>
          </a:p>
          <a:p>
            <a:pPr lvl="1"/>
            <a:r>
              <a:rPr lang="cs-CZ" dirty="0" smtClean="0">
                <a:solidFill>
                  <a:schemeClr val="tx2"/>
                </a:solidFill>
              </a:rPr>
              <a:t>Vždy nutné hodnotit společně s CRP</a:t>
            </a:r>
            <a:r>
              <a:rPr lang="cs-CZ" dirty="0" smtClean="0">
                <a:solidFill>
                  <a:schemeClr val="tx2"/>
                </a:solidFill>
              </a:rPr>
              <a:t>!</a:t>
            </a:r>
          </a:p>
          <a:p>
            <a:pPr marL="457200" lvl="1" indent="0">
              <a:buNone/>
            </a:pPr>
            <a:endParaRPr lang="cs-CZ" dirty="0" smtClean="0">
              <a:solidFill>
                <a:schemeClr val="tx2"/>
              </a:solidFill>
            </a:endParaRPr>
          </a:p>
          <a:p>
            <a:pPr marL="457200" lvl="1" indent="0">
              <a:buNone/>
            </a:pPr>
            <a:endParaRPr lang="cs-CZ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46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609600" y="170910"/>
            <a:ext cx="10972800" cy="1600200"/>
          </a:xfrm>
        </p:spPr>
        <p:txBody>
          <a:bodyPr/>
          <a:lstStyle/>
          <a:p>
            <a:r>
              <a:rPr lang="cs-CZ" dirty="0"/>
              <a:t>Děkuji</a:t>
            </a:r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609600" y="2017986"/>
            <a:ext cx="10972800" cy="303749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3200" i="1" dirty="0">
                <a:solidFill>
                  <a:schemeClr val="tx2"/>
                </a:solidFill>
              </a:rPr>
              <a:t>Sportovcům, kteří nám </a:t>
            </a:r>
            <a:r>
              <a:rPr lang="cs-CZ" sz="3200" i="1">
                <a:solidFill>
                  <a:schemeClr val="tx2"/>
                </a:solidFill>
              </a:rPr>
              <a:t>poskytli vzorky</a:t>
            </a:r>
            <a:r>
              <a:rPr lang="cs-CZ" sz="3200" i="1" dirty="0">
                <a:solidFill>
                  <a:schemeClr val="tx2"/>
                </a:solidFill>
              </a:rPr>
              <a:t> </a:t>
            </a:r>
            <a:r>
              <a:rPr lang="cs-CZ" sz="3200" i="1">
                <a:solidFill>
                  <a:schemeClr val="tx2"/>
                </a:solidFill>
              </a:rPr>
              <a:t>i </a:t>
            </a:r>
            <a:r>
              <a:rPr lang="cs-CZ" sz="3200" i="1" dirty="0">
                <a:solidFill>
                  <a:schemeClr val="tx2"/>
                </a:solidFill>
              </a:rPr>
              <a:t>pro </a:t>
            </a:r>
            <a:r>
              <a:rPr lang="cs-CZ" sz="3200" i="1">
                <a:solidFill>
                  <a:schemeClr val="tx2"/>
                </a:solidFill>
              </a:rPr>
              <a:t>výzkum.</a:t>
            </a:r>
            <a:endParaRPr lang="cs-CZ" sz="3200" i="1" dirty="0">
              <a:solidFill>
                <a:schemeClr val="tx2"/>
              </a:solidFill>
            </a:endParaRPr>
          </a:p>
          <a:p>
            <a:pPr algn="ctr"/>
            <a:endParaRPr lang="cs-CZ" sz="3200" i="1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cs-CZ" sz="3200" i="1" dirty="0">
                <a:solidFill>
                  <a:schemeClr val="tx2"/>
                </a:solidFill>
              </a:rPr>
              <a:t>Kolegům a kolegyním na pracovišti.</a:t>
            </a:r>
          </a:p>
          <a:p>
            <a:pPr algn="ctr"/>
            <a:endParaRPr lang="cs-CZ" sz="3200" i="1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cs-CZ" sz="3200" i="1" dirty="0">
                <a:solidFill>
                  <a:schemeClr val="tx2"/>
                </a:solidFill>
              </a:rPr>
              <a:t>…a Vám za pozornost!</a:t>
            </a:r>
          </a:p>
          <a:p>
            <a:pPr algn="ctr"/>
            <a:endParaRPr lang="cs-CZ" sz="3200" i="1" dirty="0">
              <a:solidFill>
                <a:schemeClr val="tx2"/>
              </a:solidFill>
            </a:endParaRPr>
          </a:p>
        </p:txBody>
      </p:sp>
      <p:cxnSp>
        <p:nvCxnSpPr>
          <p:cNvPr id="9" name="Přímá spojnice 8"/>
          <p:cNvCxnSpPr/>
          <p:nvPr/>
        </p:nvCxnSpPr>
        <p:spPr>
          <a:xfrm>
            <a:off x="490451" y="565265"/>
            <a:ext cx="9260378" cy="222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Picture 2" descr="casri40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821" y="146668"/>
            <a:ext cx="1584557" cy="592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A sporty red blood boxing athlete cartoon mascot design style Stock Vector  Image &amp; Art - Alamy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5773" y="4111938"/>
            <a:ext cx="2170605" cy="2541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641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146" y="772648"/>
            <a:ext cx="8305800" cy="4933950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805857" y="5180645"/>
            <a:ext cx="7730837" cy="59020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4607" y="247130"/>
            <a:ext cx="3179543" cy="5895893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53307" y="354599"/>
            <a:ext cx="2962141" cy="568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765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9829DDC-7151-40D8-A2D7-CA4281344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34731"/>
            <a:ext cx="10594428" cy="997383"/>
          </a:xfrm>
        </p:spPr>
        <p:txBody>
          <a:bodyPr/>
          <a:lstStyle/>
          <a:p>
            <a:pPr algn="l"/>
            <a:r>
              <a:rPr lang="cs-CZ" sz="4800" dirty="0" smtClean="0"/>
              <a:t>Proč je železo pro sportovce důležité?</a:t>
            </a:r>
            <a:endParaRPr lang="cs-CZ" sz="4800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068601FC-7E24-4AB4-9227-50B62B1A79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113731"/>
            <a:ext cx="3980319" cy="2643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5EE12E11-11FD-47DB-B8A0-AA0A3216D330}"/>
              </a:ext>
            </a:extLst>
          </p:cNvPr>
          <p:cNvSpPr txBox="1"/>
          <p:nvPr/>
        </p:nvSpPr>
        <p:spPr>
          <a:xfrm>
            <a:off x="838200" y="6492875"/>
            <a:ext cx="866556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50" dirty="0"/>
              <a:t>Obrázky: </a:t>
            </a:r>
            <a:r>
              <a:rPr lang="cs-CZ" sz="1050" dirty="0" err="1"/>
              <a:t>Seçkin</a:t>
            </a:r>
            <a:r>
              <a:rPr lang="cs-CZ" sz="1050" dirty="0"/>
              <a:t>, </a:t>
            </a:r>
            <a:r>
              <a:rPr lang="cs-CZ" sz="1050" dirty="0" err="1"/>
              <a:t>Ahmet</a:t>
            </a:r>
            <a:r>
              <a:rPr lang="cs-CZ" sz="1050" dirty="0"/>
              <a:t> </a:t>
            </a:r>
            <a:r>
              <a:rPr lang="cs-CZ" sz="1050" dirty="0" err="1"/>
              <a:t>Çağdaş</a:t>
            </a:r>
            <a:r>
              <a:rPr lang="cs-CZ" sz="1050" dirty="0"/>
              <a:t> &amp; </a:t>
            </a:r>
            <a:r>
              <a:rPr lang="cs-CZ" sz="1050" dirty="0" err="1"/>
              <a:t>Gençer</a:t>
            </a:r>
            <a:r>
              <a:rPr lang="cs-CZ" sz="1050" dirty="0"/>
              <a:t>, </a:t>
            </a:r>
            <a:r>
              <a:rPr lang="cs-CZ" sz="1050" dirty="0" err="1"/>
              <a:t>Çetin</a:t>
            </a:r>
            <a:r>
              <a:rPr lang="cs-CZ" sz="1050" dirty="0"/>
              <a:t> &amp; </a:t>
            </a:r>
            <a:r>
              <a:rPr lang="cs-CZ" sz="1050" dirty="0" err="1"/>
              <a:t>Yıldırım</a:t>
            </a:r>
            <a:r>
              <a:rPr lang="cs-CZ" sz="1050" dirty="0"/>
              <a:t>, Mustafa. (2021). </a:t>
            </a:r>
            <a:r>
              <a:rPr lang="cs-CZ" sz="1050" dirty="0" err="1"/>
              <a:t>Deep</a:t>
            </a:r>
            <a:r>
              <a:rPr lang="cs-CZ" sz="1050" dirty="0"/>
              <a:t> Learning </a:t>
            </a:r>
            <a:r>
              <a:rPr lang="cs-CZ" sz="1050" dirty="0" err="1"/>
              <a:t>Structures</a:t>
            </a:r>
            <a:r>
              <a:rPr lang="cs-CZ" sz="1050" dirty="0"/>
              <a:t> </a:t>
            </a:r>
            <a:r>
              <a:rPr lang="cs-CZ" sz="1050" dirty="0" err="1"/>
              <a:t>used</a:t>
            </a:r>
            <a:r>
              <a:rPr lang="cs-CZ" sz="1050" dirty="0"/>
              <a:t> in </a:t>
            </a:r>
            <a:r>
              <a:rPr lang="cs-CZ" sz="1050" dirty="0" err="1"/>
              <a:t>Pulmonary</a:t>
            </a:r>
            <a:r>
              <a:rPr lang="cs-CZ" sz="1050" dirty="0"/>
              <a:t> </a:t>
            </a:r>
            <a:r>
              <a:rPr lang="cs-CZ" sz="1050" dirty="0" err="1"/>
              <a:t>Cancer</a:t>
            </a:r>
            <a:r>
              <a:rPr lang="cs-CZ" sz="1050" dirty="0"/>
              <a:t> </a:t>
            </a:r>
            <a:r>
              <a:rPr lang="cs-CZ" sz="1050" dirty="0" err="1"/>
              <a:t>Diagnosis</a:t>
            </a:r>
            <a:r>
              <a:rPr lang="cs-CZ" sz="1050" dirty="0"/>
              <a:t>.</a:t>
            </a:r>
          </a:p>
          <a:p>
            <a:r>
              <a:rPr lang="cs-CZ" sz="1050" dirty="0"/>
              <a:t>                 </a:t>
            </a:r>
            <a:r>
              <a:rPr lang="cs-CZ" sz="1050" dirty="0" err="1"/>
              <a:t>Wenjing</a:t>
            </a:r>
            <a:r>
              <a:rPr lang="cs-CZ" sz="1050" dirty="0"/>
              <a:t> </a:t>
            </a:r>
            <a:r>
              <a:rPr lang="cs-CZ" sz="1050" dirty="0" err="1" smtClean="0"/>
              <a:t>Xu</a:t>
            </a:r>
            <a:r>
              <a:rPr lang="cs-CZ" sz="1050" dirty="0" smtClean="0"/>
              <a:t> et. al. 2013</a:t>
            </a:r>
            <a:endParaRPr lang="cs-CZ" sz="1050" dirty="0"/>
          </a:p>
          <a:p>
            <a:endParaRPr lang="cs-CZ" sz="1050" dirty="0"/>
          </a:p>
        </p:txBody>
      </p:sp>
      <p:grpSp>
        <p:nvGrpSpPr>
          <p:cNvPr id="12" name="Skupina 11"/>
          <p:cNvGrpSpPr/>
          <p:nvPr/>
        </p:nvGrpSpPr>
        <p:grpSpPr>
          <a:xfrm>
            <a:off x="838200" y="1387342"/>
            <a:ext cx="4517830" cy="1177206"/>
            <a:chOff x="694890" y="1156724"/>
            <a:chExt cx="3486584" cy="933284"/>
          </a:xfrm>
        </p:grpSpPr>
        <p:pic>
          <p:nvPicPr>
            <p:cNvPr id="13" name="Obrázek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4890" y="1167060"/>
              <a:ext cx="906167" cy="922948"/>
            </a:xfrm>
            <a:prstGeom prst="rect">
              <a:avLst/>
            </a:prstGeom>
          </p:spPr>
        </p:pic>
        <p:sp>
          <p:nvSpPr>
            <p:cNvPr id="14" name="TextovéPole 13"/>
            <p:cNvSpPr txBox="1"/>
            <p:nvPr/>
          </p:nvSpPr>
          <p:spPr>
            <a:xfrm>
              <a:off x="1714499" y="1156724"/>
              <a:ext cx="2466975" cy="9272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>
                  <a:latin typeface="Arial Narrow" panose="020B0606020202030204" pitchFamily="34" charset="0"/>
                </a:rPr>
                <a:t>Hemoglobin (aktivní železo) 65 %</a:t>
              </a:r>
            </a:p>
            <a:p>
              <a:r>
                <a:rPr lang="cs-CZ" sz="1400" dirty="0">
                  <a:latin typeface="Arial Narrow" panose="020B0606020202030204" pitchFamily="34" charset="0"/>
                </a:rPr>
                <a:t>Myoglobin (aktivní železo) 10 %</a:t>
              </a:r>
            </a:p>
            <a:p>
              <a:r>
                <a:rPr lang="cs-CZ" sz="1400" dirty="0">
                  <a:latin typeface="Arial Narrow" panose="020B0606020202030204" pitchFamily="34" charset="0"/>
                </a:rPr>
                <a:t>Enzymy (aktivní železo) 5 %</a:t>
              </a:r>
            </a:p>
            <a:p>
              <a:r>
                <a:rPr lang="cs-CZ" sz="1400" dirty="0" err="1">
                  <a:latin typeface="Arial Narrow" panose="020B0606020202030204" pitchFamily="34" charset="0"/>
                </a:rPr>
                <a:t>Ferritin</a:t>
              </a:r>
              <a:r>
                <a:rPr lang="cs-CZ" sz="1400" dirty="0">
                  <a:latin typeface="Arial Narrow" panose="020B0606020202030204" pitchFamily="34" charset="0"/>
                </a:rPr>
                <a:t> a </a:t>
              </a:r>
              <a:r>
                <a:rPr lang="cs-CZ" sz="1400" dirty="0" err="1">
                  <a:latin typeface="Arial Narrow" panose="020B0606020202030204" pitchFamily="34" charset="0"/>
                </a:rPr>
                <a:t>hemosiderin</a:t>
              </a:r>
              <a:r>
                <a:rPr lang="cs-CZ" sz="1400" dirty="0">
                  <a:latin typeface="Arial Narrow" panose="020B0606020202030204" pitchFamily="34" charset="0"/>
                </a:rPr>
                <a:t> (zásobní železo) 20 %</a:t>
              </a:r>
            </a:p>
            <a:p>
              <a:r>
                <a:rPr lang="cs-CZ" sz="1400" dirty="0" err="1">
                  <a:latin typeface="Arial Narrow" panose="020B0606020202030204" pitchFamily="34" charset="0"/>
                </a:rPr>
                <a:t>Transferrin</a:t>
              </a:r>
              <a:r>
                <a:rPr lang="cs-CZ" sz="1400" dirty="0">
                  <a:latin typeface="Arial Narrow" panose="020B0606020202030204" pitchFamily="34" charset="0"/>
                </a:rPr>
                <a:t> (transportní železo) 0,1 %</a:t>
              </a:r>
            </a:p>
          </p:txBody>
        </p:sp>
        <p:sp>
          <p:nvSpPr>
            <p:cNvPr id="15" name="Obdélník 14"/>
            <p:cNvSpPr/>
            <p:nvPr/>
          </p:nvSpPr>
          <p:spPr>
            <a:xfrm>
              <a:off x="1630774" y="1219200"/>
              <a:ext cx="133350" cy="133350"/>
            </a:xfrm>
            <a:prstGeom prst="rect">
              <a:avLst/>
            </a:prstGeom>
            <a:solidFill>
              <a:srgbClr val="9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6" name="Obdélník 15"/>
            <p:cNvSpPr/>
            <p:nvPr/>
          </p:nvSpPr>
          <p:spPr>
            <a:xfrm>
              <a:off x="1630774" y="1383949"/>
              <a:ext cx="133350" cy="133350"/>
            </a:xfrm>
            <a:prstGeom prst="rect">
              <a:avLst/>
            </a:prstGeom>
            <a:solidFill>
              <a:srgbClr val="A8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7" name="Obdélník 16"/>
            <p:cNvSpPr/>
            <p:nvPr/>
          </p:nvSpPr>
          <p:spPr>
            <a:xfrm>
              <a:off x="1630774" y="1548698"/>
              <a:ext cx="133350" cy="133350"/>
            </a:xfrm>
            <a:prstGeom prst="rect">
              <a:avLst/>
            </a:prstGeom>
            <a:solidFill>
              <a:srgbClr val="E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8" name="Obdélník 17"/>
            <p:cNvSpPr/>
            <p:nvPr/>
          </p:nvSpPr>
          <p:spPr>
            <a:xfrm>
              <a:off x="1630774" y="1713447"/>
              <a:ext cx="133350" cy="133350"/>
            </a:xfrm>
            <a:prstGeom prst="rect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9" name="Obdélník 18"/>
            <p:cNvSpPr/>
            <p:nvPr/>
          </p:nvSpPr>
          <p:spPr>
            <a:xfrm>
              <a:off x="1630774" y="1878196"/>
              <a:ext cx="133350" cy="133350"/>
            </a:xfrm>
            <a:prstGeom prst="rect">
              <a:avLst/>
            </a:prstGeom>
            <a:solidFill>
              <a:srgbClr val="FF53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pic>
        <p:nvPicPr>
          <p:cNvPr id="1026" name="Picture 2" descr="Iron and Copper in Mitochondrial Diseases: Cell Metabolism"/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1297" y="3008483"/>
            <a:ext cx="4649155" cy="307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5770179" y="1400379"/>
            <a:ext cx="49713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2"/>
                </a:solidFill>
                <a:latin typeface="+mj-lt"/>
              </a:rPr>
              <a:t>Přenos kyslíku z plic do tkání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2"/>
                </a:solidFill>
                <a:latin typeface="+mj-lt"/>
              </a:rPr>
              <a:t>Produkce energie v mitochondriích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2"/>
                </a:solidFill>
                <a:latin typeface="+mj-lt"/>
              </a:rPr>
              <a:t>Kognitivní funkce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2"/>
                </a:solidFill>
                <a:latin typeface="+mj-lt"/>
              </a:rPr>
              <a:t>Funkce imunitního systému</a:t>
            </a:r>
            <a:endParaRPr lang="cs-CZ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562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90451" y="784272"/>
            <a:ext cx="10972800" cy="696310"/>
          </a:xfrm>
        </p:spPr>
        <p:txBody>
          <a:bodyPr/>
          <a:lstStyle/>
          <a:p>
            <a:r>
              <a:rPr lang="cs-CZ" sz="3200" dirty="0"/>
              <a:t>Faktory přispívající ke zvýšené ztrátě železa u sportovců</a:t>
            </a:r>
          </a:p>
        </p:txBody>
      </p:sp>
      <p:pic>
        <p:nvPicPr>
          <p:cNvPr id="7" name="Zástupný symbol pro obsah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15714" y="1677357"/>
            <a:ext cx="5715000" cy="4476750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6873767" y="1721392"/>
            <a:ext cx="5318234" cy="2692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2"/>
                </a:solidFill>
                <a:latin typeface="+mj-lt"/>
              </a:defRPr>
            </a:lvl1pPr>
            <a:lvl2pPr marL="742950" lvl="1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chemeClr val="tx2"/>
                </a:solidFill>
                <a:latin typeface="+mj-lt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•"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5pPr>
            <a:lvl6pPr marL="25146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7pPr>
            <a:lvl8pPr marL="34290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9pPr>
          </a:lstStyle>
          <a:p>
            <a:pPr>
              <a:spcAft>
                <a:spcPts val="600"/>
              </a:spcAft>
            </a:pPr>
            <a:r>
              <a:rPr lang="cs-CZ" dirty="0"/>
              <a:t>Zvýšená hemolýza a </a:t>
            </a:r>
            <a:r>
              <a:rPr lang="cs-CZ" dirty="0" err="1"/>
              <a:t>rhabdomyolýza</a:t>
            </a:r>
            <a:r>
              <a:rPr lang="cs-CZ" dirty="0"/>
              <a:t> z důvodu fyzického zatížení (mechanický stres)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dirty="0"/>
              <a:t>Zvýšená hematurie</a:t>
            </a:r>
          </a:p>
          <a:p>
            <a:pPr>
              <a:spcAft>
                <a:spcPts val="600"/>
              </a:spcAft>
            </a:pPr>
            <a:r>
              <a:rPr lang="cs-CZ" dirty="0"/>
              <a:t>Ztráty potem</a:t>
            </a:r>
          </a:p>
          <a:p>
            <a:pPr>
              <a:spcAft>
                <a:spcPts val="600"/>
              </a:spcAft>
            </a:pPr>
            <a:r>
              <a:rPr lang="cs-CZ" dirty="0"/>
              <a:t>GIT krvácení</a:t>
            </a:r>
          </a:p>
        </p:txBody>
      </p:sp>
      <p:cxnSp>
        <p:nvCxnSpPr>
          <p:cNvPr id="9" name="Přímá spojnice 8"/>
          <p:cNvCxnSpPr/>
          <p:nvPr/>
        </p:nvCxnSpPr>
        <p:spPr>
          <a:xfrm>
            <a:off x="490451" y="565265"/>
            <a:ext cx="9260378" cy="222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Picture 2" descr="casri40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821" y="146668"/>
            <a:ext cx="1584557" cy="592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ovéPole 10"/>
          <p:cNvSpPr txBox="1"/>
          <p:nvPr/>
        </p:nvSpPr>
        <p:spPr>
          <a:xfrm>
            <a:off x="915714" y="6154107"/>
            <a:ext cx="5433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Převzato a upraveno ze </a:t>
            </a:r>
            <a:r>
              <a:rPr lang="en-US" sz="1200" dirty="0" err="1"/>
              <a:t>Swinkels</a:t>
            </a:r>
            <a:r>
              <a:rPr lang="en-US" sz="1200" dirty="0"/>
              <a:t> et al. </a:t>
            </a:r>
            <a:r>
              <a:rPr lang="en-US" sz="1200" dirty="0" err="1"/>
              <a:t>Clin</a:t>
            </a:r>
            <a:r>
              <a:rPr lang="cs-CZ" sz="1200" dirty="0"/>
              <a:t>.</a:t>
            </a:r>
            <a:r>
              <a:rPr lang="en-US" sz="1200" dirty="0"/>
              <a:t> </a:t>
            </a:r>
            <a:r>
              <a:rPr lang="en-US" sz="1200" dirty="0" err="1"/>
              <a:t>Chem</a:t>
            </a:r>
            <a:r>
              <a:rPr lang="cs-CZ" sz="1200" dirty="0"/>
              <a:t>.</a:t>
            </a:r>
            <a:r>
              <a:rPr lang="en-US" sz="1200" dirty="0"/>
              <a:t> 2006.</a:t>
            </a:r>
            <a:endParaRPr lang="cs-CZ" sz="1200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6029402" y="6523345"/>
            <a:ext cx="5433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Babic´ Z. et al. 2001; </a:t>
            </a:r>
            <a:r>
              <a:rPr lang="cs-CZ" sz="1200" dirty="0" err="1"/>
              <a:t>DeRuisseau</a:t>
            </a:r>
            <a:r>
              <a:rPr lang="cs-CZ" sz="1200" dirty="0"/>
              <a:t> K.C. et al. 2002; </a:t>
            </a:r>
            <a:r>
              <a:rPr lang="cs-CZ" sz="1200" dirty="0" err="1"/>
              <a:t>Zoller</a:t>
            </a:r>
            <a:r>
              <a:rPr lang="cs-CZ" sz="1200" dirty="0"/>
              <a:t> H. a Vogel W. 2004.</a:t>
            </a:r>
            <a:endParaRPr lang="cs-CZ" sz="1000" dirty="0"/>
          </a:p>
        </p:txBody>
      </p:sp>
      <p:sp>
        <p:nvSpPr>
          <p:cNvPr id="12" name="Šipka dolů 11"/>
          <p:cNvSpPr/>
          <p:nvPr/>
        </p:nvSpPr>
        <p:spPr>
          <a:xfrm>
            <a:off x="9264245" y="4260289"/>
            <a:ext cx="241737" cy="6233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TextovéPole 13"/>
          <p:cNvSpPr txBox="1"/>
          <p:nvPr/>
        </p:nvSpPr>
        <p:spPr>
          <a:xfrm>
            <a:off x="7472232" y="5307094"/>
            <a:ext cx="3825765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dirty="0">
                <a:solidFill>
                  <a:schemeClr val="bg1"/>
                </a:solidFill>
                <a:latin typeface="+mj-lt"/>
              </a:rPr>
              <a:t>vyšší ztráty železa u sportovců </a:t>
            </a:r>
          </a:p>
        </p:txBody>
      </p:sp>
    </p:spTree>
    <p:extLst>
      <p:ext uri="{BB962C8B-B14F-4D97-AF65-F5344CB8AC3E}">
        <p14:creationId xmlns:p14="http://schemas.microsoft.com/office/powerpoint/2010/main" val="1710171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2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652152"/>
            <a:ext cx="9682480" cy="639075"/>
          </a:xfrm>
        </p:spPr>
        <p:txBody>
          <a:bodyPr/>
          <a:lstStyle/>
          <a:p>
            <a:pPr algn="l"/>
            <a:r>
              <a:rPr lang="cs-CZ" sz="2800" dirty="0"/>
              <a:t>Parametry pro sledování metabolismu železa a krvetvorby: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600" y="1366345"/>
            <a:ext cx="10972800" cy="507222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cs-CZ" dirty="0" err="1">
                <a:solidFill>
                  <a:schemeClr val="tx2"/>
                </a:solidFill>
              </a:rPr>
              <a:t>sFe</a:t>
            </a:r>
            <a:endParaRPr lang="cs-CZ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cs-CZ" dirty="0">
                <a:solidFill>
                  <a:schemeClr val="tx2"/>
                </a:solidFill>
              </a:rPr>
              <a:t>Transferin</a:t>
            </a:r>
          </a:p>
          <a:p>
            <a:pPr>
              <a:lnSpc>
                <a:spcPct val="150000"/>
              </a:lnSpc>
            </a:pPr>
            <a:r>
              <a:rPr lang="cs-CZ" dirty="0">
                <a:solidFill>
                  <a:schemeClr val="tx2"/>
                </a:solidFill>
              </a:rPr>
              <a:t>Saturace </a:t>
            </a:r>
            <a:r>
              <a:rPr lang="cs-CZ" dirty="0" smtClean="0">
                <a:solidFill>
                  <a:schemeClr val="tx2"/>
                </a:solidFill>
              </a:rPr>
              <a:t>transferinu železem</a:t>
            </a:r>
            <a:endParaRPr lang="cs-CZ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cs-CZ" dirty="0" smtClean="0">
                <a:solidFill>
                  <a:schemeClr val="tx2"/>
                </a:solidFill>
              </a:rPr>
              <a:t>Sérový </a:t>
            </a:r>
            <a:r>
              <a:rPr lang="cs-CZ" dirty="0">
                <a:solidFill>
                  <a:schemeClr val="tx2"/>
                </a:solidFill>
              </a:rPr>
              <a:t>f</a:t>
            </a:r>
            <a:r>
              <a:rPr lang="cs-CZ" dirty="0" smtClean="0">
                <a:solidFill>
                  <a:schemeClr val="tx2"/>
                </a:solidFill>
              </a:rPr>
              <a:t>eritin</a:t>
            </a:r>
            <a:endParaRPr lang="cs-CZ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endParaRPr lang="cs-CZ" dirty="0" smtClean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cs-CZ" dirty="0" smtClean="0">
                <a:solidFill>
                  <a:schemeClr val="tx2"/>
                </a:solidFill>
              </a:rPr>
              <a:t>RBC </a:t>
            </a:r>
            <a:r>
              <a:rPr lang="cs-CZ" dirty="0">
                <a:solidFill>
                  <a:schemeClr val="tx2"/>
                </a:solidFill>
              </a:rPr>
              <a:t>a Hemoglobin</a:t>
            </a:r>
          </a:p>
          <a:p>
            <a:pPr>
              <a:lnSpc>
                <a:spcPct val="150000"/>
              </a:lnSpc>
            </a:pPr>
            <a:r>
              <a:rPr lang="cs-CZ" dirty="0">
                <a:solidFill>
                  <a:schemeClr val="tx2"/>
                </a:solidFill>
              </a:rPr>
              <a:t>MCV</a:t>
            </a:r>
          </a:p>
          <a:p>
            <a:pPr>
              <a:lnSpc>
                <a:spcPct val="150000"/>
              </a:lnSpc>
            </a:pPr>
            <a:r>
              <a:rPr lang="cs-CZ" dirty="0">
                <a:solidFill>
                  <a:schemeClr val="tx2"/>
                </a:solidFill>
              </a:rPr>
              <a:t>CRP!!!</a:t>
            </a:r>
          </a:p>
          <a:p>
            <a:pPr>
              <a:lnSpc>
                <a:spcPct val="150000"/>
              </a:lnSpc>
            </a:pPr>
            <a:endParaRPr lang="cs-CZ" dirty="0">
              <a:solidFill>
                <a:schemeClr val="tx2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2308970" y="1545819"/>
            <a:ext cx="2844800" cy="369332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Koncentrace železa v séru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2684889" y="2125883"/>
            <a:ext cx="7276932" cy="369332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Transportní protein pro železo v krvi. Negativní reaktant akutní fáze.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3070970" y="3240498"/>
            <a:ext cx="7983110" cy="646331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Vazebný protein pro uložení zásoby železa v játrech. Hladina v séru je přímo úměrná zásobám v játrech. Pozitivní reaktant akutní fáze.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2066806" y="5240686"/>
            <a:ext cx="2760870" cy="369332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Střední objem erytrocytu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2066806" y="5905827"/>
            <a:ext cx="2344310" cy="369332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Reaktant akutní fáze.</a:t>
            </a:r>
          </a:p>
        </p:txBody>
      </p:sp>
      <p:cxnSp>
        <p:nvCxnSpPr>
          <p:cNvPr id="15" name="Přímá spojnice 14"/>
          <p:cNvCxnSpPr/>
          <p:nvPr/>
        </p:nvCxnSpPr>
        <p:spPr>
          <a:xfrm>
            <a:off x="490451" y="565265"/>
            <a:ext cx="9260378" cy="222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" name="Picture 2" descr="casri40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821" y="146668"/>
            <a:ext cx="1584557" cy="592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0807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091232D5-73CB-4A7D-923F-63B256434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Hepcidin</a:t>
            </a:r>
            <a:endParaRPr lang="cs-CZ" dirty="0"/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151AD5B6-2B78-4CFA-9DF6-093AC84380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46358"/>
            <a:ext cx="5328745" cy="4914167"/>
          </a:xfrm>
        </p:spPr>
        <p:txBody>
          <a:bodyPr>
            <a:normAutofit/>
          </a:bodyPr>
          <a:lstStyle/>
          <a:p>
            <a:r>
              <a:rPr lang="cs-CZ">
                <a:solidFill>
                  <a:schemeClr val="tx2"/>
                </a:solidFill>
              </a:rPr>
              <a:t>Peptid tvořený v játrech</a:t>
            </a:r>
            <a:endParaRPr lang="cs-CZ" dirty="0">
              <a:solidFill>
                <a:schemeClr val="tx2"/>
              </a:solidFill>
            </a:endParaRPr>
          </a:p>
          <a:p>
            <a:r>
              <a:rPr lang="cs-CZ" dirty="0">
                <a:solidFill>
                  <a:schemeClr val="tx2"/>
                </a:solidFill>
              </a:rPr>
              <a:t>Identifikovaný původně jako antimikrobiální peptid</a:t>
            </a:r>
          </a:p>
          <a:p>
            <a:r>
              <a:rPr lang="cs-CZ" b="1" dirty="0">
                <a:solidFill>
                  <a:schemeClr val="tx2"/>
                </a:solidFill>
              </a:rPr>
              <a:t>Klíčový regulátor metabolismu železa v organismu</a:t>
            </a:r>
          </a:p>
          <a:p>
            <a:r>
              <a:rPr lang="cs-CZ" dirty="0">
                <a:solidFill>
                  <a:schemeClr val="tx2"/>
                </a:solidFill>
              </a:rPr>
              <a:t>Zvýšená hladina blokuje:</a:t>
            </a:r>
          </a:p>
          <a:p>
            <a:pPr lvl="1"/>
            <a:r>
              <a:rPr lang="cs-CZ" sz="1800" dirty="0">
                <a:solidFill>
                  <a:schemeClr val="tx2"/>
                </a:solidFill>
              </a:rPr>
              <a:t>resorpci železa v tenkém střevě</a:t>
            </a:r>
          </a:p>
          <a:p>
            <a:pPr lvl="1"/>
            <a:r>
              <a:rPr lang="cs-CZ" sz="1800" dirty="0">
                <a:solidFill>
                  <a:schemeClr val="tx2"/>
                </a:solidFill>
              </a:rPr>
              <a:t>recyklaci železa z makrofágů</a:t>
            </a:r>
          </a:p>
          <a:p>
            <a:pPr lvl="1"/>
            <a:r>
              <a:rPr lang="cs-CZ" sz="1800" dirty="0">
                <a:solidFill>
                  <a:schemeClr val="tx2"/>
                </a:solidFill>
              </a:rPr>
              <a:t>uvolňování železa z </a:t>
            </a:r>
            <a:r>
              <a:rPr lang="cs-CZ" sz="1800" dirty="0" err="1">
                <a:solidFill>
                  <a:schemeClr val="tx2"/>
                </a:solidFill>
              </a:rPr>
              <a:t>hepatocytů</a:t>
            </a:r>
            <a:endParaRPr lang="cs-CZ" sz="1800" dirty="0">
              <a:solidFill>
                <a:schemeClr val="tx2"/>
              </a:solidFill>
            </a:endParaRPr>
          </a:p>
          <a:p>
            <a:r>
              <a:rPr lang="cs-CZ" dirty="0">
                <a:solidFill>
                  <a:schemeClr val="tx2"/>
                </a:solidFill>
              </a:rPr>
              <a:t>Během </a:t>
            </a:r>
            <a:r>
              <a:rPr lang="cs-CZ" b="1" dirty="0">
                <a:solidFill>
                  <a:schemeClr val="tx2"/>
                </a:solidFill>
              </a:rPr>
              <a:t>zánětu</a:t>
            </a:r>
            <a:r>
              <a:rPr lang="cs-CZ" dirty="0">
                <a:solidFill>
                  <a:schemeClr val="tx2"/>
                </a:solidFill>
              </a:rPr>
              <a:t> se jeho </a:t>
            </a:r>
            <a:r>
              <a:rPr lang="cs-CZ">
                <a:solidFill>
                  <a:schemeClr val="tx2"/>
                </a:solidFill>
              </a:rPr>
              <a:t>hladina zvyšuje!</a:t>
            </a:r>
            <a:endParaRPr lang="cs-CZ" dirty="0">
              <a:solidFill>
                <a:schemeClr val="tx2"/>
              </a:solidFill>
            </a:endParaRPr>
          </a:p>
        </p:txBody>
      </p:sp>
      <p:pic>
        <p:nvPicPr>
          <p:cNvPr id="3074" name="Picture 2" descr="King&amp;#39;s College London - Project 3">
            <a:extLst>
              <a:ext uri="{FF2B5EF4-FFF2-40B4-BE49-F238E27FC236}">
                <a16:creationId xmlns:a16="http://schemas.microsoft.com/office/drawing/2014/main" id="{A27FED24-0150-4F82-A62A-1BFC3E2928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9146" y="210790"/>
            <a:ext cx="3048390" cy="190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Regulators of hepcidin expression - ScienceDirect">
            <a:extLst>
              <a:ext uri="{FF2B5EF4-FFF2-40B4-BE49-F238E27FC236}">
                <a16:creationId xmlns:a16="http://schemas.microsoft.com/office/drawing/2014/main" id="{C283866A-7A93-42AB-9D6F-6868C8D2FC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75" y="2637247"/>
            <a:ext cx="5586261" cy="3846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>
            <a:extLst>
              <a:ext uri="{FF2B5EF4-FFF2-40B4-BE49-F238E27FC236}">
                <a16:creationId xmlns:a16="http://schemas.microsoft.com/office/drawing/2014/main" id="{D15990AC-F241-4E97-A917-A9CA74CA4BED}"/>
              </a:ext>
            </a:extLst>
          </p:cNvPr>
          <p:cNvSpPr/>
          <p:nvPr/>
        </p:nvSpPr>
        <p:spPr>
          <a:xfrm rot="20829624">
            <a:off x="2935435" y="537150"/>
            <a:ext cx="1481959" cy="634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/>
              <a:t>2001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6096000" y="6483526"/>
            <a:ext cx="5433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Převzato ze Roth M.P. et al. 2019.</a:t>
            </a:r>
          </a:p>
        </p:txBody>
      </p:sp>
    </p:spTree>
    <p:extLst>
      <p:ext uri="{BB962C8B-B14F-4D97-AF65-F5344CB8AC3E}">
        <p14:creationId xmlns:p14="http://schemas.microsoft.com/office/powerpoint/2010/main" val="14888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researchgate.net/profile/Joannes-Marx/publication/7152172/figure/fig1/AS:277662653272066@1443211343132/Pathways-of-iron-exchange_W64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425" y="672662"/>
            <a:ext cx="9533555" cy="5437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1113425" y="6109768"/>
            <a:ext cx="5433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Převzato ze </a:t>
            </a:r>
            <a:r>
              <a:rPr lang="en-US" sz="1200" dirty="0" err="1"/>
              <a:t>Swinkels</a:t>
            </a:r>
            <a:r>
              <a:rPr lang="en-US" sz="1200" dirty="0"/>
              <a:t> et al. </a:t>
            </a:r>
            <a:r>
              <a:rPr lang="en-US" sz="1200" dirty="0" err="1"/>
              <a:t>Clin</a:t>
            </a:r>
            <a:r>
              <a:rPr lang="cs-CZ" sz="1200" dirty="0"/>
              <a:t>.</a:t>
            </a:r>
            <a:r>
              <a:rPr lang="en-US" sz="1200" dirty="0"/>
              <a:t> </a:t>
            </a:r>
            <a:r>
              <a:rPr lang="en-US" sz="1200" dirty="0" err="1"/>
              <a:t>Chem</a:t>
            </a:r>
            <a:r>
              <a:rPr lang="cs-CZ" sz="1200" dirty="0"/>
              <a:t>.</a:t>
            </a:r>
            <a:r>
              <a:rPr lang="en-US" sz="1200" dirty="0"/>
              <a:t> 2006.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224238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091232D5-73CB-4A7D-923F-63B256434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Hepcidin</a:t>
            </a:r>
            <a:endParaRPr lang="cs-CZ" dirty="0"/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151AD5B6-2B78-4CFA-9DF6-093AC84380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082" y="1819410"/>
            <a:ext cx="5328745" cy="649648"/>
          </a:xfrm>
        </p:spPr>
        <p:txBody>
          <a:bodyPr>
            <a:normAutofit lnSpcReduction="10000"/>
          </a:bodyPr>
          <a:lstStyle/>
          <a:p>
            <a:r>
              <a:rPr lang="cs-CZ" sz="2000" dirty="0" err="1">
                <a:solidFill>
                  <a:schemeClr val="tx2"/>
                </a:solidFill>
              </a:rPr>
              <a:t>Hepcidin</a:t>
            </a:r>
            <a:r>
              <a:rPr lang="cs-CZ" sz="2000" dirty="0">
                <a:solidFill>
                  <a:schemeClr val="tx2"/>
                </a:solidFill>
              </a:rPr>
              <a:t> vykazuje denní cirkadiální rytmus</a:t>
            </a:r>
            <a:r>
              <a:rPr lang="cs-CZ" sz="2000" baseline="30000" dirty="0">
                <a:solidFill>
                  <a:schemeClr val="tx2"/>
                </a:solidFill>
              </a:rPr>
              <a:t>1</a:t>
            </a:r>
            <a:endParaRPr lang="cs-CZ" sz="20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sz="2000" dirty="0">
              <a:solidFill>
                <a:schemeClr val="tx2"/>
              </a:solidFill>
            </a:endParaRPr>
          </a:p>
        </p:txBody>
      </p:sp>
      <p:pic>
        <p:nvPicPr>
          <p:cNvPr id="3074" name="Picture 2" descr="King&amp;#39;s College London - Project 3">
            <a:extLst>
              <a:ext uri="{FF2B5EF4-FFF2-40B4-BE49-F238E27FC236}">
                <a16:creationId xmlns:a16="http://schemas.microsoft.com/office/drawing/2014/main" id="{A27FED24-0150-4F82-A62A-1BFC3E2928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3282" y="210790"/>
            <a:ext cx="2454253" cy="1536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Obrázek 2"/>
          <p:cNvPicPr>
            <a:picLocks noChangeAspect="1"/>
          </p:cNvPicPr>
          <p:nvPr/>
        </p:nvPicPr>
        <p:blipFill rotWithShape="1">
          <a:blip r:embed="rId4"/>
          <a:srcRect b="33341"/>
          <a:stretch/>
        </p:blipFill>
        <p:spPr>
          <a:xfrm>
            <a:off x="609600" y="2551568"/>
            <a:ext cx="4735331" cy="3799385"/>
          </a:xfrm>
          <a:prstGeom prst="rect">
            <a:avLst/>
          </a:prstGeom>
        </p:spPr>
      </p:pic>
      <p:sp>
        <p:nvSpPr>
          <p:cNvPr id="11" name="Zástupný obsah 4">
            <a:extLst>
              <a:ext uri="{FF2B5EF4-FFF2-40B4-BE49-F238E27FC236}">
                <a16:creationId xmlns:a16="http://schemas.microsoft.com/office/drawing/2014/main" id="{151AD5B6-2B78-4CFA-9DF6-093AC84380C0}"/>
              </a:ext>
            </a:extLst>
          </p:cNvPr>
          <p:cNvSpPr txBox="1">
            <a:spLocks/>
          </p:cNvSpPr>
          <p:nvPr/>
        </p:nvSpPr>
        <p:spPr>
          <a:xfrm>
            <a:off x="5664773" y="1746865"/>
            <a:ext cx="5328745" cy="13641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cs-CZ" sz="2000" dirty="0">
                <a:solidFill>
                  <a:schemeClr val="tx2"/>
                </a:solidFill>
              </a:rPr>
              <a:t>Zvýšení hladiny </a:t>
            </a:r>
            <a:r>
              <a:rPr lang="cs-CZ" sz="2000" dirty="0" err="1">
                <a:solidFill>
                  <a:schemeClr val="tx2"/>
                </a:solidFill>
              </a:rPr>
              <a:t>hepcidinu</a:t>
            </a:r>
            <a:r>
              <a:rPr lang="cs-CZ" sz="2000" dirty="0">
                <a:solidFill>
                  <a:schemeClr val="tx2"/>
                </a:solidFill>
              </a:rPr>
              <a:t> je dokumentováno také po fyzickém výkonu s maximem ve 3-6 hodinách po zátěži.</a:t>
            </a:r>
            <a:r>
              <a:rPr lang="cs-CZ" sz="2000" baseline="30000" dirty="0">
                <a:solidFill>
                  <a:schemeClr val="tx2"/>
                </a:solidFill>
              </a:rPr>
              <a:t>2</a:t>
            </a:r>
            <a:endParaRPr lang="cs-CZ" sz="2000" dirty="0">
              <a:solidFill>
                <a:schemeClr val="tx2"/>
              </a:solidFill>
            </a:endParaRPr>
          </a:p>
          <a:p>
            <a:endParaRPr lang="cs-CZ" sz="2000" dirty="0">
              <a:solidFill>
                <a:schemeClr val="tx2"/>
              </a:solidFill>
            </a:endParaRPr>
          </a:p>
          <a:p>
            <a:endParaRPr lang="cs-CZ" sz="2000" dirty="0">
              <a:solidFill>
                <a:schemeClr val="tx2"/>
              </a:solidFill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0129" y="3257728"/>
            <a:ext cx="4198032" cy="3152036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>
            <a:off x="3862809" y="6497618"/>
            <a:ext cx="5433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aseline="30000" dirty="0"/>
              <a:t>1 </a:t>
            </a:r>
            <a:r>
              <a:rPr lang="cs-CZ" sz="1200" dirty="0" err="1"/>
              <a:t>Troutt</a:t>
            </a:r>
            <a:r>
              <a:rPr lang="cs-CZ" sz="1200" dirty="0"/>
              <a:t> J.S. et al., 2012; </a:t>
            </a:r>
            <a:r>
              <a:rPr lang="cs-CZ" sz="1200" baseline="30000" dirty="0"/>
              <a:t>2 </a:t>
            </a:r>
            <a:r>
              <a:rPr lang="cs-CZ" sz="1200" dirty="0"/>
              <a:t>Peeling P. et al., 2014</a:t>
            </a:r>
          </a:p>
        </p:txBody>
      </p:sp>
    </p:spTree>
    <p:extLst>
      <p:ext uri="{BB962C8B-B14F-4D97-AF65-F5344CB8AC3E}">
        <p14:creationId xmlns:p14="http://schemas.microsoft.com/office/powerpoint/2010/main" val="351437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BC27AEB-C96A-45F6-8616-A99DB01C7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357218"/>
            <a:ext cx="10168128" cy="1179576"/>
          </a:xfrm>
        </p:spPr>
        <p:txBody>
          <a:bodyPr>
            <a:normAutofit/>
          </a:bodyPr>
          <a:lstStyle/>
          <a:p>
            <a:r>
              <a:rPr lang="cs-CZ" sz="4000" dirty="0"/>
              <a:t>Nedostatek železa u sportovců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A703547-8623-4A61-933C-14A3EEC3D9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1776222"/>
            <a:ext cx="10168128" cy="978810"/>
          </a:xfrm>
        </p:spPr>
        <p:txBody>
          <a:bodyPr>
            <a:normAutofit/>
          </a:bodyPr>
          <a:lstStyle/>
          <a:p>
            <a:r>
              <a:rPr lang="cs-CZ" sz="1800" dirty="0">
                <a:solidFill>
                  <a:schemeClr val="tx2"/>
                </a:solidFill>
              </a:rPr>
              <a:t>Udává se, že s nedostatkem železa se potýká 5-11 % sportovců a 15-30 % sportovkyň</a:t>
            </a:r>
            <a:r>
              <a:rPr lang="cs-CZ" sz="1800" baseline="30000" dirty="0">
                <a:solidFill>
                  <a:schemeClr val="tx2"/>
                </a:solidFill>
              </a:rPr>
              <a:t>1</a:t>
            </a:r>
            <a:r>
              <a:rPr lang="cs-CZ" sz="1800" dirty="0">
                <a:solidFill>
                  <a:schemeClr val="tx2"/>
                </a:solidFill>
              </a:rPr>
              <a:t>, nicméně menší studie udávají až 30 %, resp. 50 %.</a:t>
            </a:r>
          </a:p>
          <a:p>
            <a:r>
              <a:rPr lang="cs-CZ" sz="1800" dirty="0">
                <a:solidFill>
                  <a:schemeClr val="tx2"/>
                </a:solidFill>
              </a:rPr>
              <a:t>Peeling a kol. 2007 navrhli pro 3 stupně závažnosti nedostatku železa následující kritéria:</a:t>
            </a:r>
          </a:p>
          <a:p>
            <a:pPr marL="0" indent="0">
              <a:buNone/>
            </a:pPr>
            <a:endParaRPr lang="cs-CZ" sz="1800" dirty="0">
              <a:solidFill>
                <a:schemeClr val="tx2"/>
              </a:solidFill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90E84F2-4BAB-40E9-B6D8-450D316552BF}"/>
              </a:ext>
            </a:extLst>
          </p:cNvPr>
          <p:cNvSpPr txBox="1"/>
          <p:nvPr/>
        </p:nvSpPr>
        <p:spPr>
          <a:xfrm>
            <a:off x="833806" y="6510480"/>
            <a:ext cx="110576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000" b="0" i="0" u="none" strike="noStrike" baseline="30000" dirty="0">
                <a:latin typeface="STIX-Regular"/>
              </a:rPr>
              <a:t>1</a:t>
            </a:r>
            <a:r>
              <a:rPr lang="da-DK" sz="1000" b="0" i="0" u="none" strike="noStrike" baseline="0" dirty="0">
                <a:latin typeface="STIX-Regular"/>
              </a:rPr>
              <a:t>Fallon 2004, 2008;</a:t>
            </a:r>
            <a:r>
              <a:rPr lang="cs-CZ" sz="1000" b="0" i="0" u="none" strike="noStrike" baseline="0" dirty="0">
                <a:latin typeface="STIX-Regular"/>
              </a:rPr>
              <a:t> </a:t>
            </a:r>
            <a:r>
              <a:rPr lang="da-DK" sz="1000" b="0" i="0" u="none" strike="noStrike" baseline="0" dirty="0">
                <a:latin typeface="STIX-Regular"/>
              </a:rPr>
              <a:t>Malczewska et al. 2001; Parks et al. 2017</a:t>
            </a:r>
            <a:r>
              <a:rPr lang="cs-CZ" sz="1000" b="0" i="0" u="none" strike="noStrike" baseline="0" dirty="0">
                <a:latin typeface="STIX-Regular"/>
              </a:rPr>
              <a:t>; </a:t>
            </a:r>
            <a:endParaRPr lang="cs-CZ" sz="300" dirty="0"/>
          </a:p>
        </p:txBody>
      </p:sp>
      <p:graphicFrame>
        <p:nvGraphicFramePr>
          <p:cNvPr id="5" name="Tabulka 5">
            <a:extLst>
              <a:ext uri="{FF2B5EF4-FFF2-40B4-BE49-F238E27FC236}">
                <a16:creationId xmlns:a16="http://schemas.microsoft.com/office/drawing/2014/main" id="{594AA1E8-8160-41E8-8727-FDAC344F79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359114"/>
              </p:ext>
            </p:extLst>
          </p:nvPr>
        </p:nvGraphicFramePr>
        <p:xfrm>
          <a:off x="954234" y="3094843"/>
          <a:ext cx="10375396" cy="22910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99538">
                  <a:extLst>
                    <a:ext uri="{9D8B030D-6E8A-4147-A177-3AD203B41FA5}">
                      <a16:colId xmlns:a16="http://schemas.microsoft.com/office/drawing/2014/main" val="1236958152"/>
                    </a:ext>
                  </a:extLst>
                </a:gridCol>
                <a:gridCol w="1262643">
                  <a:extLst>
                    <a:ext uri="{9D8B030D-6E8A-4147-A177-3AD203B41FA5}">
                      <a16:colId xmlns:a16="http://schemas.microsoft.com/office/drawing/2014/main" val="986868586"/>
                    </a:ext>
                  </a:extLst>
                </a:gridCol>
                <a:gridCol w="1405406">
                  <a:extLst>
                    <a:ext uri="{9D8B030D-6E8A-4147-A177-3AD203B41FA5}">
                      <a16:colId xmlns:a16="http://schemas.microsoft.com/office/drawing/2014/main" val="3057551633"/>
                    </a:ext>
                  </a:extLst>
                </a:gridCol>
                <a:gridCol w="1119880">
                  <a:extLst>
                    <a:ext uri="{9D8B030D-6E8A-4147-A177-3AD203B41FA5}">
                      <a16:colId xmlns:a16="http://schemas.microsoft.com/office/drawing/2014/main" val="1567871647"/>
                    </a:ext>
                  </a:extLst>
                </a:gridCol>
                <a:gridCol w="1262643">
                  <a:extLst>
                    <a:ext uri="{9D8B030D-6E8A-4147-A177-3AD203B41FA5}">
                      <a16:colId xmlns:a16="http://schemas.microsoft.com/office/drawing/2014/main" val="213439008"/>
                    </a:ext>
                  </a:extLst>
                </a:gridCol>
                <a:gridCol w="1262643">
                  <a:extLst>
                    <a:ext uri="{9D8B030D-6E8A-4147-A177-3AD203B41FA5}">
                      <a16:colId xmlns:a16="http://schemas.microsoft.com/office/drawing/2014/main" val="1603398305"/>
                    </a:ext>
                  </a:extLst>
                </a:gridCol>
                <a:gridCol w="1262643">
                  <a:extLst>
                    <a:ext uri="{9D8B030D-6E8A-4147-A177-3AD203B41FA5}">
                      <a16:colId xmlns:a16="http://schemas.microsoft.com/office/drawing/2014/main" val="4934164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Fáze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/>
                        <a:t>Ferritin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/>
                        <a:t>Sat. transferinu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/>
                        <a:t>Hb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/>
                        <a:t>sTfR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Muži</a:t>
                      </a:r>
                      <a:r>
                        <a:rPr lang="en-GB" dirty="0"/>
                        <a:t>*</a:t>
                      </a:r>
                      <a:endParaRPr lang="cs-CZ" dirty="0"/>
                    </a:p>
                    <a:p>
                      <a:r>
                        <a:rPr lang="cs-CZ" dirty="0"/>
                        <a:t>N=168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Ženy</a:t>
                      </a:r>
                      <a:r>
                        <a:rPr lang="en-GB" dirty="0"/>
                        <a:t>*</a:t>
                      </a:r>
                      <a:endParaRPr lang="cs-CZ" dirty="0"/>
                    </a:p>
                    <a:p>
                      <a:r>
                        <a:rPr lang="cs-CZ" dirty="0"/>
                        <a:t>N=109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7065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Fáze I  Iron </a:t>
                      </a:r>
                      <a:r>
                        <a:rPr lang="cs-CZ" dirty="0" err="1"/>
                        <a:t>depletion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/>
                        <a:t>&lt;35 ug/L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/>
                        <a:t>&gt;16 %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/>
                        <a:t>&gt;115 g/L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46; 27,4 %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64; 58,7 %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9235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Fáze II  Iron-deficient</a:t>
                      </a:r>
                      <a:r>
                        <a:rPr lang="cs-CZ" baseline="0" dirty="0"/>
                        <a:t> </a:t>
                      </a:r>
                      <a:r>
                        <a:rPr lang="cs-CZ" dirty="0" err="1"/>
                        <a:t>erythropoiesis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/>
                        <a:t>&lt;20 ug/L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/>
                        <a:t>&lt;16 %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/>
                        <a:t>&gt;115 g/L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2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12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70596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Fáze III IDA Iron deficient </a:t>
                      </a:r>
                      <a:r>
                        <a:rPr lang="cs-CZ" dirty="0" err="1"/>
                        <a:t>anemia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/>
                        <a:t>&lt;12 ug/L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/>
                        <a:t>&lt;16 %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/>
                        <a:t>&lt;115 g/L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2,5 mg/L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/>
                        <a:t>0</a:t>
                      </a:r>
                      <a:endParaRPr lang="cs-CZ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1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9566953"/>
                  </a:ext>
                </a:extLst>
              </a:tr>
            </a:tbl>
          </a:graphicData>
        </a:graphic>
      </p:graphicFrame>
      <p:cxnSp>
        <p:nvCxnSpPr>
          <p:cNvPr id="6" name="Přímá spojnice 5"/>
          <p:cNvCxnSpPr/>
          <p:nvPr/>
        </p:nvCxnSpPr>
        <p:spPr>
          <a:xfrm>
            <a:off x="490451" y="565265"/>
            <a:ext cx="9260378" cy="222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Picture 2" descr="casri40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821" y="146668"/>
            <a:ext cx="1584557" cy="592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ovéPole 8"/>
          <p:cNvSpPr txBox="1"/>
          <p:nvPr/>
        </p:nvSpPr>
        <p:spPr>
          <a:xfrm>
            <a:off x="8891752" y="5507421"/>
            <a:ext cx="24378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  <a:latin typeface="+mj-lt"/>
              </a:rPr>
              <a:t>*</a:t>
            </a:r>
            <a:r>
              <a:rPr lang="cs-CZ" sz="1600" dirty="0">
                <a:solidFill>
                  <a:schemeClr val="tx2"/>
                </a:solidFill>
                <a:latin typeface="+mj-lt"/>
              </a:rPr>
              <a:t>data z naší laboratoře z období 2019-2020</a:t>
            </a:r>
          </a:p>
        </p:txBody>
      </p:sp>
    </p:spTree>
    <p:extLst>
      <p:ext uri="{BB962C8B-B14F-4D97-AF65-F5344CB8AC3E}">
        <p14:creationId xmlns:p14="http://schemas.microsoft.com/office/powerpoint/2010/main" val="23930417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>
    <p:ext uri="{6950BFC3-D8DA-4A85-94F7-54DA5524770B}">
      <p188:commentRel xmlns="" xmlns:p188="http://schemas.microsoft.com/office/powerpoint/2018/8/main" r:id="rId5"/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987" y="1673770"/>
            <a:ext cx="6307199" cy="4730400"/>
          </a:xfrm>
          <a:prstGeom prst="rect">
            <a:avLst/>
          </a:prstGeom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z="4400" dirty="0"/>
              <a:t>Korelace </a:t>
            </a:r>
            <a:r>
              <a:rPr lang="cs-CZ" sz="4400" dirty="0" err="1"/>
              <a:t>hepcidin</a:t>
            </a:r>
            <a:r>
              <a:rPr lang="cs-CZ" sz="4400" dirty="0"/>
              <a:t> – feritin u sportovkyň</a:t>
            </a:r>
          </a:p>
        </p:txBody>
      </p:sp>
      <p:cxnSp>
        <p:nvCxnSpPr>
          <p:cNvPr id="7" name="Přímá spojnice 6"/>
          <p:cNvCxnSpPr/>
          <p:nvPr/>
        </p:nvCxnSpPr>
        <p:spPr>
          <a:xfrm>
            <a:off x="490451" y="565265"/>
            <a:ext cx="9260378" cy="222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2" descr="casri40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821" y="146668"/>
            <a:ext cx="1584557" cy="592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ovéPole 8"/>
          <p:cNvSpPr txBox="1"/>
          <p:nvPr/>
        </p:nvSpPr>
        <p:spPr>
          <a:xfrm>
            <a:off x="7378262" y="1681655"/>
            <a:ext cx="39203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chemeClr val="tx2"/>
                </a:solidFill>
                <a:latin typeface="+mj-lt"/>
              </a:rPr>
              <a:t>Data od roku 2020</a:t>
            </a:r>
          </a:p>
          <a:p>
            <a:r>
              <a:rPr lang="cs-CZ" dirty="0" smtClean="0">
                <a:solidFill>
                  <a:schemeClr val="tx2"/>
                </a:solidFill>
                <a:latin typeface="+mj-lt"/>
              </a:rPr>
              <a:t>Vyřazeny </a:t>
            </a:r>
            <a:r>
              <a:rPr lang="cs-CZ" dirty="0">
                <a:solidFill>
                  <a:schemeClr val="tx2"/>
                </a:solidFill>
                <a:latin typeface="+mj-lt"/>
              </a:rPr>
              <a:t>vzorky s CRP&gt;5 mg/l</a:t>
            </a:r>
          </a:p>
        </p:txBody>
      </p:sp>
      <p:cxnSp>
        <p:nvCxnSpPr>
          <p:cNvPr id="11" name="Přímá spojnice 10"/>
          <p:cNvCxnSpPr/>
          <p:nvPr/>
        </p:nvCxnSpPr>
        <p:spPr>
          <a:xfrm flipV="1">
            <a:off x="1250730" y="5087007"/>
            <a:ext cx="3922987" cy="1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12"/>
          <p:cNvCxnSpPr/>
          <p:nvPr/>
        </p:nvCxnSpPr>
        <p:spPr>
          <a:xfrm flipV="1">
            <a:off x="7488621" y="2771352"/>
            <a:ext cx="635876" cy="5257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ovéPole 14"/>
          <p:cNvSpPr txBox="1"/>
          <p:nvPr/>
        </p:nvSpPr>
        <p:spPr>
          <a:xfrm>
            <a:off x="8124497" y="2562615"/>
            <a:ext cx="39203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tx2"/>
                </a:solidFill>
                <a:latin typeface="+mj-lt"/>
              </a:rPr>
              <a:t>Doporučovaná hranice feritinu pro sportovkyně 35 </a:t>
            </a:r>
            <a:r>
              <a:rPr lang="cs-CZ" dirty="0" err="1">
                <a:solidFill>
                  <a:schemeClr val="tx2"/>
                </a:solidFill>
                <a:latin typeface="+mj-lt"/>
              </a:rPr>
              <a:t>ug</a:t>
            </a:r>
            <a:r>
              <a:rPr lang="cs-CZ" dirty="0">
                <a:solidFill>
                  <a:schemeClr val="tx2"/>
                </a:solidFill>
                <a:latin typeface="+mj-lt"/>
              </a:rPr>
              <a:t>/L</a:t>
            </a:r>
          </a:p>
        </p:txBody>
      </p:sp>
      <p:sp>
        <p:nvSpPr>
          <p:cNvPr id="14" name="TextovéPole 13"/>
          <p:cNvSpPr txBox="1"/>
          <p:nvPr/>
        </p:nvSpPr>
        <p:spPr>
          <a:xfrm>
            <a:off x="7488621" y="3417683"/>
            <a:ext cx="39203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2"/>
                </a:solidFill>
                <a:latin typeface="+mj-lt"/>
              </a:rPr>
              <a:t>25 % sportovkyň má hladinu feritinu nižší než 20 </a:t>
            </a:r>
            <a:r>
              <a:rPr lang="cs-CZ" dirty="0" err="1" smtClean="0">
                <a:solidFill>
                  <a:schemeClr val="tx2"/>
                </a:solidFill>
                <a:latin typeface="+mj-lt"/>
              </a:rPr>
              <a:t>ug</a:t>
            </a:r>
            <a:r>
              <a:rPr lang="cs-CZ" dirty="0" smtClean="0">
                <a:solidFill>
                  <a:schemeClr val="tx2"/>
                </a:solidFill>
                <a:latin typeface="+mj-lt"/>
              </a:rPr>
              <a:t>/L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>
              <a:solidFill>
                <a:schemeClr val="tx2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2"/>
                </a:solidFill>
                <a:latin typeface="+mj-lt"/>
              </a:rPr>
              <a:t>63 % sportovkyň má hladinu nižší než 35 </a:t>
            </a:r>
            <a:r>
              <a:rPr lang="cs-CZ" dirty="0" err="1">
                <a:solidFill>
                  <a:schemeClr val="tx2"/>
                </a:solidFill>
                <a:latin typeface="+mj-lt"/>
              </a:rPr>
              <a:t>ug</a:t>
            </a:r>
            <a:r>
              <a:rPr lang="cs-CZ" dirty="0">
                <a:solidFill>
                  <a:schemeClr val="tx2"/>
                </a:solidFill>
                <a:latin typeface="+mj-lt"/>
              </a:rPr>
              <a:t>/L</a:t>
            </a:r>
          </a:p>
        </p:txBody>
      </p:sp>
    </p:spTree>
    <p:extLst>
      <p:ext uri="{BB962C8B-B14F-4D97-AF65-F5344CB8AC3E}">
        <p14:creationId xmlns:p14="http://schemas.microsoft.com/office/powerpoint/2010/main" val="20205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kutivní">
  <a:themeElements>
    <a:clrScheme name="Exekutivní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kutivní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kutivn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Exekutivní">
    <a:dk1>
      <a:sysClr val="windowText" lastClr="000000"/>
    </a:dk1>
    <a:lt1>
      <a:sysClr val="window" lastClr="FFFFFF"/>
    </a:lt1>
    <a:dk2>
      <a:srgbClr val="2F5897"/>
    </a:dk2>
    <a:lt2>
      <a:srgbClr val="E4E9EF"/>
    </a:lt2>
    <a:accent1>
      <a:srgbClr val="6076B4"/>
    </a:accent1>
    <a:accent2>
      <a:srgbClr val="9C5252"/>
    </a:accent2>
    <a:accent3>
      <a:srgbClr val="E68422"/>
    </a:accent3>
    <a:accent4>
      <a:srgbClr val="846648"/>
    </a:accent4>
    <a:accent5>
      <a:srgbClr val="63891F"/>
    </a:accent5>
    <a:accent6>
      <a:srgbClr val="758085"/>
    </a:accent6>
    <a:hlink>
      <a:srgbClr val="3399FF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Exekutivní">
    <a:dk1>
      <a:sysClr val="windowText" lastClr="000000"/>
    </a:dk1>
    <a:lt1>
      <a:sysClr val="window" lastClr="FFFFFF"/>
    </a:lt1>
    <a:dk2>
      <a:srgbClr val="2F5897"/>
    </a:dk2>
    <a:lt2>
      <a:srgbClr val="E4E9EF"/>
    </a:lt2>
    <a:accent1>
      <a:srgbClr val="6076B4"/>
    </a:accent1>
    <a:accent2>
      <a:srgbClr val="9C5252"/>
    </a:accent2>
    <a:accent3>
      <a:srgbClr val="E68422"/>
    </a:accent3>
    <a:accent4>
      <a:srgbClr val="846648"/>
    </a:accent4>
    <a:accent5>
      <a:srgbClr val="63891F"/>
    </a:accent5>
    <a:accent6>
      <a:srgbClr val="758085"/>
    </a:accent6>
    <a:hlink>
      <a:srgbClr val="3399FF"/>
    </a:hlink>
    <a:folHlink>
      <a:srgbClr val="B2B2B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5428FF86019644D9DF30BD384049E7B" ma:contentTypeVersion="14" ma:contentTypeDescription="Vytvoří nový dokument" ma:contentTypeScope="" ma:versionID="9a80b6595da79ec6b6fb96f41a8a62b1">
  <xsd:schema xmlns:xsd="http://www.w3.org/2001/XMLSchema" xmlns:xs="http://www.w3.org/2001/XMLSchema" xmlns:p="http://schemas.microsoft.com/office/2006/metadata/properties" xmlns:ns3="d43748bd-2c09-4427-801f-bda5e04df33f" xmlns:ns4="367e4f1d-b2e0-4657-8cbd-4b7e95207272" targetNamespace="http://schemas.microsoft.com/office/2006/metadata/properties" ma:root="true" ma:fieldsID="96cedbd40fd0b6cb7346bf47d5312bdf" ns3:_="" ns4:_="">
    <xsd:import namespace="d43748bd-2c09-4427-801f-bda5e04df33f"/>
    <xsd:import namespace="367e4f1d-b2e0-4657-8cbd-4b7e9520727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3748bd-2c09-4427-801f-bda5e04df33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7e4f1d-b2e0-4657-8cbd-4b7e95207272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odnota hash upozornění na sdílení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29A772C-317D-498E-84B5-431F2976FF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43748bd-2c09-4427-801f-bda5e04df33f"/>
    <ds:schemaRef ds:uri="367e4f1d-b2e0-4657-8cbd-4b7e9520727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CB5F652-1463-4A15-BA09-F75A349776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E385F02-873B-4938-B405-002D804B03E7}">
  <ds:schemaRefs>
    <ds:schemaRef ds:uri="http://purl.org/dc/elements/1.1/"/>
    <ds:schemaRef ds:uri="http://schemas.openxmlformats.org/package/2006/metadata/core-properties"/>
    <ds:schemaRef ds:uri="http://purl.org/dc/dcmitype/"/>
    <ds:schemaRef ds:uri="d43748bd-2c09-4427-801f-bda5e04df33f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367e4f1d-b2e0-4657-8cbd-4b7e95207272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3031</TotalTime>
  <Words>925</Words>
  <Application>Microsoft Office PowerPoint</Application>
  <PresentationFormat>Širokoúhlá obrazovka</PresentationFormat>
  <Paragraphs>161</Paragraphs>
  <Slides>17</Slides>
  <Notes>9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25" baseType="lpstr">
      <vt:lpstr>Arial</vt:lpstr>
      <vt:lpstr>Arial Narrow</vt:lpstr>
      <vt:lpstr>Calibri</vt:lpstr>
      <vt:lpstr>Century Gothic</vt:lpstr>
      <vt:lpstr>Courier New</vt:lpstr>
      <vt:lpstr>Palatino Linotype</vt:lpstr>
      <vt:lpstr>STIX-Regular</vt:lpstr>
      <vt:lpstr>Exekutivní</vt:lpstr>
      <vt:lpstr>Hepcidin – zkušenosti s diagnostikou nedostatku železa u sportovců</vt:lpstr>
      <vt:lpstr>Proč je železo pro sportovce důležité?</vt:lpstr>
      <vt:lpstr>Faktory přispívající ke zvýšené ztrátě železa u sportovců</vt:lpstr>
      <vt:lpstr>Parametry pro sledování metabolismu železa a krvetvorby:</vt:lpstr>
      <vt:lpstr>Hepcidin</vt:lpstr>
      <vt:lpstr>Prezentace aplikace PowerPoint</vt:lpstr>
      <vt:lpstr>Hepcidin</vt:lpstr>
      <vt:lpstr>Nedostatek železa u sportovců</vt:lpstr>
      <vt:lpstr>Korelace hepcidin – feritin u sportovkyň</vt:lpstr>
      <vt:lpstr>Korelace hepcidin – feritin u sportovců</vt:lpstr>
      <vt:lpstr>Efekt suplementace Fe na feritin a hepcidin</vt:lpstr>
      <vt:lpstr>Efekt suplementace Fe na feritin</vt:lpstr>
      <vt:lpstr>Efekt suplementace na hepcidin</vt:lpstr>
      <vt:lpstr>Prezentace aplikace PowerPoint</vt:lpstr>
      <vt:lpstr>Home take messages</vt:lpstr>
      <vt:lpstr>Děkuji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Biochemické sledování sportovce ve vztahu k výživě</dc:title>
  <dc:creator>Miroslava Nováková</dc:creator>
  <cp:lastModifiedBy>Miroslava Nováková</cp:lastModifiedBy>
  <cp:revision>177</cp:revision>
  <dcterms:created xsi:type="dcterms:W3CDTF">2021-10-16T21:25:33Z</dcterms:created>
  <dcterms:modified xsi:type="dcterms:W3CDTF">2022-04-01T22:29:18Z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0x01010095428FF86019644D9DF30BD384049E7B</vt:lpwstr>
  </property>
</Properties>
</file>