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60DA2-A5A5-4A08-A21F-67D08C98541F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05581-2E0C-4011-B72F-C5EDFF10455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7ACBB1-A329-4AEA-9D4C-5BC1F497C12B}" type="slidenum">
              <a:rPr lang="cs-CZ" altLang="cs-CZ" smtClean="0"/>
              <a:pPr/>
              <a:t>22</a:t>
            </a:fld>
            <a:endParaRPr lang="cs-CZ" altLang="cs-CZ" smtClean="0"/>
          </a:p>
        </p:txBody>
      </p:sp>
      <p:sp>
        <p:nvSpPr>
          <p:cNvPr id="43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208463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cs-CZ" alt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B55B3-B3A8-4A88-98EA-A2A7E736734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D1C43-029F-4B93-ACE6-32D660AF8EB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Komplexní poranění zápěstí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Jaroslav Pilný</a:t>
            </a:r>
          </a:p>
          <a:p>
            <a:r>
              <a:rPr lang="cs-CZ" dirty="0" smtClean="0"/>
              <a:t>Ortopedické oddělení </a:t>
            </a:r>
          </a:p>
          <a:p>
            <a:r>
              <a:rPr lang="cs-CZ" dirty="0" smtClean="0"/>
              <a:t>Nemocnice Nové Město na Moravě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Transradioperilunátní luxace karpu</a:t>
            </a:r>
          </a:p>
        </p:txBody>
      </p:sp>
      <p:pic>
        <p:nvPicPr>
          <p:cNvPr id="26627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2050" y="2133600"/>
            <a:ext cx="2857500" cy="3810000"/>
          </a:xfrm>
        </p:spPr>
      </p:pic>
      <p:pic>
        <p:nvPicPr>
          <p:cNvPr id="26628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24450" y="2133600"/>
            <a:ext cx="2857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Transradioperilunátní luxace karpu</a:t>
            </a:r>
          </a:p>
        </p:txBody>
      </p:sp>
      <p:pic>
        <p:nvPicPr>
          <p:cNvPr id="27651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2609850"/>
            <a:ext cx="3810000" cy="2857500"/>
          </a:xfrm>
        </p:spPr>
      </p:pic>
      <p:pic>
        <p:nvPicPr>
          <p:cNvPr id="27652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609850"/>
            <a:ext cx="381000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Transskafoperilunátní luxace </a:t>
            </a:r>
          </a:p>
        </p:txBody>
      </p:sp>
      <p:pic>
        <p:nvPicPr>
          <p:cNvPr id="2867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0925" y="1981200"/>
            <a:ext cx="3079750" cy="4114800"/>
          </a:xfrm>
        </p:spPr>
      </p:pic>
      <p:pic>
        <p:nvPicPr>
          <p:cNvPr id="2867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3325" y="1981200"/>
            <a:ext cx="307975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Transskafoperilunátní luxace </a:t>
            </a:r>
          </a:p>
        </p:txBody>
      </p:sp>
      <p:pic>
        <p:nvPicPr>
          <p:cNvPr id="29699" name="Zástupný symbol pro obsah 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2050" y="2133600"/>
            <a:ext cx="2857500" cy="3810000"/>
          </a:xfrm>
        </p:spPr>
      </p:pic>
      <p:pic>
        <p:nvPicPr>
          <p:cNvPr id="29700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24450" y="2133600"/>
            <a:ext cx="2857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Transskafoperilunátní luxace </a:t>
            </a:r>
          </a:p>
        </p:txBody>
      </p:sp>
      <p:pic>
        <p:nvPicPr>
          <p:cNvPr id="30723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2050" y="2133600"/>
            <a:ext cx="2857500" cy="3810000"/>
          </a:xfrm>
        </p:spPr>
      </p:pic>
      <p:pic>
        <p:nvPicPr>
          <p:cNvPr id="30724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24450" y="2133600"/>
            <a:ext cx="2857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Způsob ošetření </a:t>
            </a:r>
          </a:p>
        </p:txBody>
      </p:sp>
      <p:sp>
        <p:nvSpPr>
          <p:cNvPr id="8196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altLang="cs-CZ" smtClean="0"/>
              <a:t>Akutně repozice  (distrakce až 10 kg)</a:t>
            </a:r>
          </a:p>
          <a:p>
            <a:endParaRPr lang="cs-CZ" altLang="cs-CZ" smtClean="0"/>
          </a:p>
          <a:p>
            <a:r>
              <a:rPr lang="cs-CZ" altLang="cs-CZ" smtClean="0"/>
              <a:t>Kontrolní RTG </a:t>
            </a:r>
          </a:p>
          <a:p>
            <a:endParaRPr lang="cs-CZ" altLang="cs-CZ" smtClean="0"/>
          </a:p>
          <a:p>
            <a:r>
              <a:rPr lang="cs-CZ" altLang="cs-CZ" smtClean="0"/>
              <a:t>Otevřená rekonstrukce vazů v druhé době</a:t>
            </a:r>
          </a:p>
        </p:txBody>
      </p:sp>
      <p:graphicFrame>
        <p:nvGraphicFramePr>
          <p:cNvPr id="8194" name="Zástupný symbol pro obsah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148263" y="2162175"/>
          <a:ext cx="2809875" cy="3752850"/>
        </p:xfrm>
        <a:graphic>
          <a:graphicData uri="http://schemas.openxmlformats.org/presentationml/2006/ole">
            <p:oleObj spid="_x0000_s2050" name="Image" r:id="rId3" imgW="2809524" imgH="375337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altLang="cs-CZ" dirty="0" smtClean="0">
                <a:solidFill>
                  <a:srgbClr val="FF0000"/>
                </a:solidFill>
              </a:rPr>
              <a:t>Ulnární translace </a:t>
            </a:r>
            <a:r>
              <a:rPr lang="cs-CZ" altLang="cs-CZ" dirty="0" err="1" smtClean="0">
                <a:solidFill>
                  <a:srgbClr val="FF0000"/>
                </a:solidFill>
              </a:rPr>
              <a:t>karpu</a:t>
            </a:r>
            <a:r>
              <a:rPr lang="cs-CZ" altLang="cs-CZ" dirty="0" smtClean="0">
                <a:solidFill>
                  <a:srgbClr val="FF0000"/>
                </a:solidFill>
              </a:rPr>
              <a:t>             </a:t>
            </a:r>
            <a:r>
              <a:rPr lang="cs-CZ" altLang="cs-CZ" sz="3200" dirty="0" smtClean="0"/>
              <a:t>(</a:t>
            </a:r>
            <a:r>
              <a:rPr lang="cs-CZ" altLang="cs-CZ" sz="3200" dirty="0" err="1" smtClean="0"/>
              <a:t>Taleisnikova</a:t>
            </a:r>
            <a:r>
              <a:rPr lang="cs-CZ" altLang="cs-CZ" sz="3200" dirty="0" smtClean="0"/>
              <a:t> klasifikace)</a:t>
            </a:r>
            <a:r>
              <a:rPr lang="cs-CZ" altLang="cs-CZ" sz="3200" dirty="0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31747" name="Zástupný symbol pro obsah 9" descr="Obr. 9.28.  Dělení ulnární translace karpu dle taleisnik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4575" y="2133600"/>
            <a:ext cx="2738438" cy="4160838"/>
          </a:xfrm>
        </p:spPr>
      </p:pic>
      <p:sp>
        <p:nvSpPr>
          <p:cNvPr id="31748" name="Zástupný symbol pro obsah 1"/>
          <p:cNvSpPr>
            <a:spLocks noGrp="1"/>
          </p:cNvSpPr>
          <p:nvPr>
            <p:ph sz="half" idx="2"/>
          </p:nvPr>
        </p:nvSpPr>
        <p:spPr>
          <a:xfrm>
            <a:off x="684213" y="1600200"/>
            <a:ext cx="3455987" cy="4525963"/>
          </a:xfrm>
        </p:spPr>
        <p:txBody>
          <a:bodyPr/>
          <a:lstStyle/>
          <a:p>
            <a:r>
              <a:rPr lang="cs-CZ" altLang="cs-CZ" dirty="0" smtClean="0"/>
              <a:t>    </a:t>
            </a:r>
          </a:p>
          <a:p>
            <a:endParaRPr lang="cs-CZ" altLang="cs-CZ" dirty="0" smtClean="0"/>
          </a:p>
          <a:p>
            <a:r>
              <a:rPr lang="cs-CZ" altLang="cs-CZ" dirty="0" smtClean="0"/>
              <a:t>     Typ I.  </a:t>
            </a:r>
          </a:p>
          <a:p>
            <a:endParaRPr lang="cs-CZ" altLang="cs-CZ" dirty="0" smtClean="0"/>
          </a:p>
          <a:p>
            <a:endParaRPr lang="cs-CZ" altLang="cs-CZ" dirty="0" smtClean="0"/>
          </a:p>
          <a:p>
            <a:endParaRPr lang="cs-CZ" altLang="cs-CZ" dirty="0" smtClean="0"/>
          </a:p>
          <a:p>
            <a:endParaRPr lang="cs-CZ" altLang="cs-CZ" dirty="0" smtClean="0"/>
          </a:p>
          <a:p>
            <a:r>
              <a:rPr lang="cs-CZ" altLang="cs-CZ" dirty="0" smtClean="0"/>
              <a:t>         Typ II. </a:t>
            </a:r>
          </a:p>
        </p:txBody>
      </p:sp>
      <p:sp>
        <p:nvSpPr>
          <p:cNvPr id="31749" name="TextovéPole 6"/>
          <p:cNvSpPr txBox="1">
            <a:spLocks noChangeArrowheads="1"/>
          </p:cNvSpPr>
          <p:nvPr/>
        </p:nvSpPr>
        <p:spPr bwMode="auto">
          <a:xfrm>
            <a:off x="5214938" y="6286500"/>
            <a:ext cx="2214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altLang="cs-CZ"/>
              <a:t>Taleisnik 1988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>
                <a:solidFill>
                  <a:srgbClr val="FF0000"/>
                </a:solidFill>
              </a:rPr>
              <a:t>RTG </a:t>
            </a:r>
          </a:p>
        </p:txBody>
      </p:sp>
      <p:sp>
        <p:nvSpPr>
          <p:cNvPr id="32771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 altLang="cs-CZ" smtClean="0"/>
          </a:p>
          <a:p>
            <a:endParaRPr lang="cs-CZ" altLang="cs-CZ" smtClean="0"/>
          </a:p>
        </p:txBody>
      </p:sp>
      <p:pic>
        <p:nvPicPr>
          <p:cNvPr id="3277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2060575"/>
            <a:ext cx="3086100" cy="4114800"/>
          </a:xfrm>
        </p:spPr>
      </p:pic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60575"/>
            <a:ext cx="40386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ovéPole 3"/>
          <p:cNvSpPr txBox="1">
            <a:spLocks noChangeArrowheads="1"/>
          </p:cNvSpPr>
          <p:nvPr/>
        </p:nvSpPr>
        <p:spPr bwMode="auto">
          <a:xfrm>
            <a:off x="611188" y="6237288"/>
            <a:ext cx="66891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dirty="0"/>
              <a:t>           Běžná AP                               </a:t>
            </a:r>
            <a:r>
              <a:rPr lang="cs-CZ" altLang="cs-CZ" dirty="0" smtClean="0"/>
              <a:t>                             </a:t>
            </a:r>
            <a:r>
              <a:rPr lang="cs-CZ" altLang="cs-CZ" dirty="0"/>
              <a:t>Držená projekce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15250" cy="1162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cs-CZ" sz="3600" dirty="0" smtClean="0">
                <a:solidFill>
                  <a:srgbClr val="FF0000"/>
                </a:solidFill>
              </a:rPr>
              <a:t>Rekonstrukce </a:t>
            </a:r>
            <a:r>
              <a:rPr lang="cs-CZ" sz="3600" dirty="0" err="1" smtClean="0">
                <a:solidFill>
                  <a:srgbClr val="FF0000"/>
                </a:solidFill>
              </a:rPr>
              <a:t>transfiace</a:t>
            </a:r>
            <a:r>
              <a:rPr lang="cs-CZ" sz="3600" dirty="0" smtClean="0">
                <a:solidFill>
                  <a:srgbClr val="FF0000"/>
                </a:solidFill>
              </a:rPr>
              <a:t> + volárních </a:t>
            </a:r>
            <a:r>
              <a:rPr lang="cs-CZ" sz="3600" dirty="0">
                <a:solidFill>
                  <a:srgbClr val="FF0000"/>
                </a:solidFill>
              </a:rPr>
              <a:t>vazů</a:t>
            </a:r>
          </a:p>
        </p:txBody>
      </p:sp>
      <p:pic>
        <p:nvPicPr>
          <p:cNvPr id="33795" name="Zástupný symbol pro obsah 3" descr="Untitled-2 cop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2205038"/>
            <a:ext cx="5111750" cy="3646487"/>
          </a:xfrm>
        </p:spPr>
      </p:pic>
      <p:sp>
        <p:nvSpPr>
          <p:cNvPr id="33796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5122863" cy="3217863"/>
          </a:xfrm>
        </p:spPr>
        <p:txBody>
          <a:bodyPr/>
          <a:lstStyle/>
          <a:p>
            <a:r>
              <a:rPr lang="cs-CZ" altLang="cs-CZ" sz="2800" smtClean="0"/>
              <a:t>Radioskafokapitátní vaz 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284663" y="2227263"/>
            <a:ext cx="4605337" cy="4154487"/>
            <a:chOff x="2066" y="527"/>
            <a:chExt cx="3673" cy="2523"/>
          </a:xfrm>
        </p:grpSpPr>
        <p:pic>
          <p:nvPicPr>
            <p:cNvPr id="3379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5447" r="5447"/>
            <a:stretch>
              <a:fillRect/>
            </a:stretch>
          </p:blipFill>
          <p:spPr bwMode="auto">
            <a:xfrm>
              <a:off x="2066" y="527"/>
              <a:ext cx="3673" cy="221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3799" name="Text Box 5"/>
            <p:cNvSpPr txBox="1">
              <a:spLocks noChangeArrowheads="1"/>
            </p:cNvSpPr>
            <p:nvPr/>
          </p:nvSpPr>
          <p:spPr bwMode="auto">
            <a:xfrm>
              <a:off x="3065" y="745"/>
              <a:ext cx="2674" cy="23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cs-CZ" altLang="cs-CZ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r>
              <a:rPr lang="cs-CZ" altLang="cs-CZ" dirty="0" smtClean="0">
                <a:solidFill>
                  <a:srgbClr val="FF0000"/>
                </a:solidFill>
              </a:rPr>
              <a:t>RTG snímky </a:t>
            </a:r>
            <a:br>
              <a:rPr lang="cs-CZ" altLang="cs-CZ" dirty="0" smtClean="0">
                <a:solidFill>
                  <a:srgbClr val="FF0000"/>
                </a:solidFill>
              </a:rPr>
            </a:br>
            <a:r>
              <a:rPr lang="cs-CZ" altLang="cs-CZ" sz="3200" dirty="0" smtClean="0"/>
              <a:t>(3 týdny po úrazu)</a:t>
            </a:r>
          </a:p>
        </p:txBody>
      </p:sp>
      <p:sp>
        <p:nvSpPr>
          <p:cNvPr id="34819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sp>
        <p:nvSpPr>
          <p:cNvPr id="34820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4821" name="Zástupný symbol pro obsah 7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4775" y="2174875"/>
            <a:ext cx="2962275" cy="3951288"/>
          </a:xfrm>
        </p:spPr>
      </p:pic>
      <p:pic>
        <p:nvPicPr>
          <p:cNvPr id="34822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96950" y="2174875"/>
            <a:ext cx="2960688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Poškození 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Starší pacient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Osteoporóza skeletu</a:t>
            </a:r>
          </a:p>
          <a:p>
            <a:endParaRPr lang="cs-CZ" dirty="0" smtClean="0"/>
          </a:p>
          <a:p>
            <a:r>
              <a:rPr lang="cs-CZ" dirty="0" smtClean="0"/>
              <a:t>Poškození kosti</a:t>
            </a:r>
          </a:p>
          <a:p>
            <a:endParaRPr lang="cs-CZ" dirty="0" smtClean="0"/>
          </a:p>
          <a:p>
            <a:r>
              <a:rPr lang="cs-CZ" dirty="0" smtClean="0"/>
              <a:t>Distální </a:t>
            </a:r>
            <a:r>
              <a:rPr lang="cs-CZ" dirty="0" err="1" smtClean="0"/>
              <a:t>radius</a:t>
            </a:r>
            <a:endParaRPr lang="cs-CZ" dirty="0" smtClean="0"/>
          </a:p>
          <a:p>
            <a:endParaRPr lang="cs-CZ" dirty="0" smtClean="0"/>
          </a:p>
          <a:p>
            <a:r>
              <a:rPr lang="cs-CZ" b="1" dirty="0" smtClean="0"/>
              <a:t>Nízkoenergetická poranění</a:t>
            </a:r>
          </a:p>
          <a:p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Mladý pacient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Kosti pevné </a:t>
            </a:r>
          </a:p>
          <a:p>
            <a:endParaRPr lang="cs-CZ" dirty="0" smtClean="0"/>
          </a:p>
          <a:p>
            <a:r>
              <a:rPr lang="cs-CZ" dirty="0" smtClean="0"/>
              <a:t>Poškození vazů</a:t>
            </a:r>
          </a:p>
          <a:p>
            <a:endParaRPr lang="cs-CZ" dirty="0" smtClean="0"/>
          </a:p>
          <a:p>
            <a:r>
              <a:rPr lang="cs-CZ" dirty="0" smtClean="0"/>
              <a:t>Poškození </a:t>
            </a:r>
            <a:r>
              <a:rPr lang="cs-CZ" dirty="0" err="1" smtClean="0"/>
              <a:t>karpu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r>
              <a:rPr lang="cs-CZ" b="1" dirty="0" smtClean="0"/>
              <a:t>Vysokoenergetická </a:t>
            </a:r>
            <a:r>
              <a:rPr lang="cs-CZ" b="1" dirty="0" smtClean="0"/>
              <a:t>poranění </a:t>
            </a:r>
            <a:endParaRPr lang="cs-CZ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600" smtClean="0">
                <a:solidFill>
                  <a:srgbClr val="FF0000"/>
                </a:solidFill>
              </a:rPr>
              <a:t>Rekonstrukce transfiace + volárních vazů</a:t>
            </a:r>
          </a:p>
        </p:txBody>
      </p:sp>
      <p:sp>
        <p:nvSpPr>
          <p:cNvPr id="35843" name="Zástupný symbol pro text 11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773612"/>
          </a:xfrm>
        </p:spPr>
        <p:txBody>
          <a:bodyPr/>
          <a:lstStyle/>
          <a:p>
            <a:endParaRPr lang="cs-CZ" altLang="cs-CZ" smtClean="0"/>
          </a:p>
        </p:txBody>
      </p:sp>
      <p:pic>
        <p:nvPicPr>
          <p:cNvPr id="35844" name="Zástupný symbol pro obsah 13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844675"/>
            <a:ext cx="2693987" cy="4040188"/>
          </a:xfrm>
        </p:spPr>
      </p:pic>
      <p:sp>
        <p:nvSpPr>
          <p:cNvPr id="35845" name="Zástupný symbol pro text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5846" name="Zástupný symbol pro obsah 2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7125" y="1844675"/>
            <a:ext cx="3209925" cy="4281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r>
              <a:rPr lang="cs-CZ" altLang="cs-CZ" dirty="0" smtClean="0">
                <a:solidFill>
                  <a:srgbClr val="FF0000"/>
                </a:solidFill>
              </a:rPr>
              <a:t>RTG </a:t>
            </a:r>
            <a:br>
              <a:rPr lang="cs-CZ" altLang="cs-CZ" dirty="0" smtClean="0">
                <a:solidFill>
                  <a:srgbClr val="FF0000"/>
                </a:solidFill>
              </a:rPr>
            </a:br>
            <a:r>
              <a:rPr lang="cs-CZ" altLang="cs-CZ" sz="3200" dirty="0" smtClean="0"/>
              <a:t>(2 roky po úrazu)</a:t>
            </a:r>
          </a:p>
        </p:txBody>
      </p:sp>
      <p:sp>
        <p:nvSpPr>
          <p:cNvPr id="36867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sp>
        <p:nvSpPr>
          <p:cNvPr id="36868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6869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060575"/>
            <a:ext cx="6815137" cy="4543425"/>
          </a:xfrm>
        </p:spPr>
      </p:pic>
      <p:sp>
        <p:nvSpPr>
          <p:cNvPr id="36870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1792288" y="4800600"/>
            <a:ext cx="5486400" cy="566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1792288" y="5367338"/>
            <a:ext cx="5486400" cy="804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37892" name="Nadpis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algn="l"/>
            <a:r>
              <a:rPr lang="cs-CZ" altLang="cs-CZ" sz="3600" dirty="0" smtClean="0">
                <a:solidFill>
                  <a:srgbClr val="FF0000"/>
                </a:solidFill>
              </a:rPr>
              <a:t>Ošetření </a:t>
            </a:r>
            <a:r>
              <a:rPr lang="cs-CZ" altLang="cs-CZ" sz="3600" dirty="0" smtClean="0"/>
              <a:t>1. Artroskopie </a:t>
            </a:r>
            <a:br>
              <a:rPr lang="cs-CZ" altLang="cs-CZ" sz="3600" dirty="0" smtClean="0"/>
            </a:br>
            <a:r>
              <a:rPr lang="cs-CZ" altLang="cs-CZ" sz="3600" dirty="0" smtClean="0"/>
              <a:t>                 2. </a:t>
            </a:r>
            <a:r>
              <a:rPr lang="cs-CZ" altLang="cs-CZ" sz="3600" dirty="0" err="1" smtClean="0"/>
              <a:t>Radioskafolunátní</a:t>
            </a:r>
            <a:r>
              <a:rPr lang="cs-CZ" altLang="cs-CZ" sz="3600" dirty="0" smtClean="0"/>
              <a:t> </a:t>
            </a:r>
            <a:r>
              <a:rPr lang="cs-CZ" altLang="cs-CZ" sz="3600" dirty="0" err="1" smtClean="0"/>
              <a:t>artrodéza</a:t>
            </a:r>
            <a:endParaRPr lang="cs-CZ" altLang="cs-CZ" sz="3600" dirty="0" smtClean="0"/>
          </a:p>
        </p:txBody>
      </p:sp>
      <p:pic>
        <p:nvPicPr>
          <p:cNvPr id="37893" name="Zástupný symbol pro obsah 10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21300" y="1843088"/>
            <a:ext cx="2692400" cy="4038600"/>
          </a:xfrm>
        </p:spPr>
      </p:pic>
      <p:pic>
        <p:nvPicPr>
          <p:cNvPr id="37894" name="Zástupný symbol pro obsah 9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30300" y="1843088"/>
            <a:ext cx="2692400" cy="40386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Axiální poranění vazů ulnární </a:t>
            </a:r>
            <a:br>
              <a:rPr lang="cs-CZ" dirty="0" smtClean="0"/>
            </a:b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Mechanismus vzniku 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708920"/>
            <a:ext cx="5647766" cy="34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Úrazové RTG snímky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kapitohamatní disociace úraz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268759"/>
            <a:ext cx="4036678" cy="539481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RTG snímky po repozici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kapitohamatní nestabilita  postabil. II. 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844823"/>
            <a:ext cx="3460614" cy="462493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RTG po zhojení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kapitohamátní nestabilita po extrakci kovů 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03848" y="1484784"/>
            <a:ext cx="3284953" cy="4390171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Axiální nestability radiální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Mechanismus vzniku 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6658046" cy="39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RTG úrazové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" name="Zástupný symbol pro obsah 9" descr="DSCN775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739685" y="2372883"/>
            <a:ext cx="4800534" cy="3600400"/>
          </a:xfrm>
        </p:spPr>
      </p:pic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RTG po operaci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DSCN775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57200" y="2635448"/>
            <a:ext cx="4040188" cy="3030141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" name="Zástupný symbol pro obsah 9" descr="DSCN775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45025" y="2634853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Dříve zlomeniny </a:t>
            </a:r>
            <a:r>
              <a:rPr lang="cs-CZ" dirty="0" err="1" smtClean="0"/>
              <a:t>osteoporotické</a:t>
            </a:r>
            <a:endParaRPr lang="cs-C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029" y="1988840"/>
            <a:ext cx="837440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RTG po zhojení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DSCN775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57200" y="2635448"/>
            <a:ext cx="4040188" cy="3030141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Zástupný symbol pro obsah 7" descr="DSCN775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45025" y="2634853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altLang="cs-CZ" dirty="0" smtClean="0"/>
              <a:t>Dorzální translační zlomenina     úrazový snímek  </a:t>
            </a:r>
          </a:p>
        </p:txBody>
      </p:sp>
      <p:pic>
        <p:nvPicPr>
          <p:cNvPr id="35843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2133600"/>
            <a:ext cx="2686050" cy="3810000"/>
          </a:xfrm>
        </p:spPr>
      </p:pic>
      <p:pic>
        <p:nvPicPr>
          <p:cNvPr id="35844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2060575"/>
            <a:ext cx="2857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Dorzální a volární přístup</a:t>
            </a:r>
          </a:p>
        </p:txBody>
      </p:sp>
      <p:pic>
        <p:nvPicPr>
          <p:cNvPr id="37891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2050" y="2133600"/>
            <a:ext cx="2857500" cy="3810000"/>
          </a:xfrm>
        </p:spPr>
      </p:pic>
      <p:pic>
        <p:nvPicPr>
          <p:cNvPr id="37892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24450" y="2133600"/>
            <a:ext cx="2857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1223963"/>
          </a:xfrm>
        </p:spPr>
        <p:txBody>
          <a:bodyPr/>
          <a:lstStyle/>
          <a:p>
            <a:pPr eaLnBrk="1" hangingPunct="1"/>
            <a:r>
              <a:rPr lang="cs-CZ" altLang="cs-CZ" smtClean="0"/>
              <a:t>Závěr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43912" cy="518477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cs-CZ" altLang="cs-CZ" dirty="0" smtClean="0"/>
              <a:t>Vždy vysokoenergetická poranění 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cs-CZ" altLang="cs-CZ" dirty="0" smtClean="0"/>
              <a:t>Vazivová poranění </a:t>
            </a:r>
            <a:r>
              <a:rPr lang="cs-CZ" altLang="cs-CZ" dirty="0" err="1" smtClean="0"/>
              <a:t>domunují</a:t>
            </a:r>
            <a:r>
              <a:rPr lang="cs-CZ" altLang="cs-CZ" dirty="0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cs-CZ" altLang="cs-CZ" dirty="0" smtClean="0"/>
              <a:t>Neošetření vede k těžkým následkům 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altLang="cs-CZ" dirty="0" smtClean="0"/>
          </a:p>
          <a:p>
            <a:pPr eaLnBrk="1" hangingPunct="1">
              <a:lnSpc>
                <a:spcPct val="90000"/>
              </a:lnSpc>
              <a:defRPr/>
            </a:pPr>
            <a:endParaRPr lang="cs-CZ" altLang="cs-CZ" dirty="0"/>
          </a:p>
          <a:p>
            <a:pPr eaLnBrk="1" hangingPunct="1">
              <a:lnSpc>
                <a:spcPct val="90000"/>
              </a:lnSpc>
              <a:defRPr/>
            </a:pPr>
            <a:r>
              <a:rPr lang="cs-CZ" altLang="cs-CZ" dirty="0" smtClean="0"/>
              <a:t>Měl by ošetřovat někdo, kdo má zkušenosti 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alt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9939" name="Zástupný symbol pro obsah 3" descr="Máchovo jezero 0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283700" cy="6962775"/>
          </a:xfrm>
        </p:spPr>
      </p:pic>
      <p:sp>
        <p:nvSpPr>
          <p:cNvPr id="39940" name="TextovéPole 1"/>
          <p:cNvSpPr txBox="1">
            <a:spLocks noChangeArrowheads="1"/>
          </p:cNvSpPr>
          <p:nvPr/>
        </p:nvSpPr>
        <p:spPr bwMode="auto">
          <a:xfrm>
            <a:off x="1116013" y="2133600"/>
            <a:ext cx="75882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altLang="cs-CZ" sz="6000"/>
              <a:t>Děkuji za pozornost</a:t>
            </a:r>
            <a:r>
              <a:rPr lang="cs-CZ" altLang="cs-CZ" sz="4000"/>
              <a:t> </a:t>
            </a:r>
          </a:p>
        </p:txBody>
      </p:sp>
      <p:sp>
        <p:nvSpPr>
          <p:cNvPr id="39941" name="TextovéPole 2"/>
          <p:cNvSpPr txBox="1">
            <a:spLocks noChangeArrowheads="1"/>
          </p:cNvSpPr>
          <p:nvPr/>
        </p:nvSpPr>
        <p:spPr bwMode="auto">
          <a:xfrm>
            <a:off x="1014413" y="5516563"/>
            <a:ext cx="7013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altLang="cs-CZ" sz="3600"/>
              <a:t>www.ortopedie-traumatologie.cz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>
                <a:solidFill>
                  <a:srgbClr val="FF3300"/>
                </a:solidFill>
              </a:rPr>
              <a:t>Anatomie vazů kapsulárních </a:t>
            </a:r>
          </a:p>
        </p:txBody>
      </p:sp>
      <p:pic>
        <p:nvPicPr>
          <p:cNvPr id="17411" name="Picture 4" descr="A:\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28813"/>
            <a:ext cx="4495800" cy="4419600"/>
          </a:xfrm>
        </p:spPr>
      </p:pic>
      <p:pic>
        <p:nvPicPr>
          <p:cNvPr id="17412" name="Picture 5" descr="A:\ven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05000"/>
            <a:ext cx="47244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413" name="Pravoúhlá spojovací čára 5"/>
          <p:cNvCxnSpPr>
            <a:cxnSpLocks noChangeShapeType="1"/>
          </p:cNvCxnSpPr>
          <p:nvPr/>
        </p:nvCxnSpPr>
        <p:spPr bwMode="auto">
          <a:xfrm>
            <a:off x="1500188" y="4500563"/>
            <a:ext cx="914400" cy="914400"/>
          </a:xfrm>
          <a:prstGeom prst="bentConnector3">
            <a:avLst>
              <a:gd name="adj1" fmla="val 50000"/>
            </a:avLst>
          </a:prstGeom>
          <a:noFill/>
          <a:ln w="9525" algn="ctr">
            <a:noFill/>
            <a:round/>
            <a:headEnd/>
            <a:tailEnd/>
          </a:ln>
        </p:spPr>
      </p:cxnSp>
      <p:cxnSp>
        <p:nvCxnSpPr>
          <p:cNvPr id="24582" name="Přímá spojovací čára 7"/>
          <p:cNvCxnSpPr>
            <a:cxnSpLocks noChangeShapeType="1"/>
          </p:cNvCxnSpPr>
          <p:nvPr/>
        </p:nvCxnSpPr>
        <p:spPr bwMode="auto">
          <a:xfrm>
            <a:off x="1571625" y="4572000"/>
            <a:ext cx="914400" cy="914400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  <p:cxnSp>
        <p:nvCxnSpPr>
          <p:cNvPr id="24583" name="Přímá spojovací čára 9"/>
          <p:cNvCxnSpPr>
            <a:cxnSpLocks noChangeShapeType="1"/>
          </p:cNvCxnSpPr>
          <p:nvPr/>
        </p:nvCxnSpPr>
        <p:spPr bwMode="auto">
          <a:xfrm>
            <a:off x="1571625" y="4572000"/>
            <a:ext cx="914400" cy="914400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  <p:sp>
        <p:nvSpPr>
          <p:cNvPr id="24584" name="Line 8"/>
          <p:cNvSpPr>
            <a:spLocks noChangeShapeType="1"/>
          </p:cNvSpPr>
          <p:nvPr/>
        </p:nvSpPr>
        <p:spPr bwMode="auto">
          <a:xfrm flipH="1">
            <a:off x="1524000" y="4267200"/>
            <a:ext cx="381000" cy="381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1905000" y="4267200"/>
            <a:ext cx="53340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H="1">
            <a:off x="1219200" y="3810000"/>
            <a:ext cx="762000" cy="914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1981200" y="3810000"/>
            <a:ext cx="685800" cy="6858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6019800" y="3962400"/>
            <a:ext cx="1295400" cy="15240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 flipH="1">
            <a:off x="6477000" y="4114800"/>
            <a:ext cx="838200" cy="76200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>
            <a:off x="7315200" y="4114800"/>
            <a:ext cx="0" cy="990600"/>
          </a:xfrm>
          <a:prstGeom prst="line">
            <a:avLst/>
          </a:prstGeom>
          <a:noFill/>
          <a:ln w="152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>
                <a:solidFill>
                  <a:srgbClr val="FF3300"/>
                </a:solidFill>
              </a:rPr>
              <a:t>Anatomie vazů kapsulárních </a:t>
            </a:r>
          </a:p>
        </p:txBody>
      </p:sp>
      <p:pic>
        <p:nvPicPr>
          <p:cNvPr id="17411" name="Picture 4" descr="A:\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28813"/>
            <a:ext cx="4495800" cy="4419600"/>
          </a:xfrm>
        </p:spPr>
      </p:pic>
      <p:pic>
        <p:nvPicPr>
          <p:cNvPr id="17412" name="Picture 5" descr="A:\ven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05000"/>
            <a:ext cx="47244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413" name="Pravoúhlá spojovací čára 5"/>
          <p:cNvCxnSpPr>
            <a:cxnSpLocks noChangeShapeType="1"/>
          </p:cNvCxnSpPr>
          <p:nvPr/>
        </p:nvCxnSpPr>
        <p:spPr bwMode="auto">
          <a:xfrm>
            <a:off x="1500188" y="4500563"/>
            <a:ext cx="914400" cy="914400"/>
          </a:xfrm>
          <a:prstGeom prst="bentConnector3">
            <a:avLst>
              <a:gd name="adj1" fmla="val 50000"/>
            </a:avLst>
          </a:prstGeom>
          <a:noFill/>
          <a:ln w="9525" algn="ctr">
            <a:noFill/>
            <a:round/>
            <a:headEnd/>
            <a:tailEnd/>
          </a:ln>
        </p:spPr>
      </p:cxnSp>
      <p:cxnSp>
        <p:nvCxnSpPr>
          <p:cNvPr id="24582" name="Přímá spojovací čára 7"/>
          <p:cNvCxnSpPr>
            <a:cxnSpLocks noChangeShapeType="1"/>
          </p:cNvCxnSpPr>
          <p:nvPr/>
        </p:nvCxnSpPr>
        <p:spPr bwMode="auto">
          <a:xfrm>
            <a:off x="1571625" y="4572000"/>
            <a:ext cx="914400" cy="914400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  <p:cxnSp>
        <p:nvCxnSpPr>
          <p:cNvPr id="24583" name="Přímá spojovací čára 9"/>
          <p:cNvCxnSpPr>
            <a:cxnSpLocks noChangeShapeType="1"/>
          </p:cNvCxnSpPr>
          <p:nvPr/>
        </p:nvCxnSpPr>
        <p:spPr bwMode="auto">
          <a:xfrm>
            <a:off x="1571625" y="4572000"/>
            <a:ext cx="914400" cy="914400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  <p:sp>
        <p:nvSpPr>
          <p:cNvPr id="24584" name="Line 8"/>
          <p:cNvSpPr>
            <a:spLocks noChangeShapeType="1"/>
          </p:cNvSpPr>
          <p:nvPr/>
        </p:nvSpPr>
        <p:spPr bwMode="auto">
          <a:xfrm flipH="1">
            <a:off x="1524000" y="4267200"/>
            <a:ext cx="381000" cy="381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1905000" y="4267200"/>
            <a:ext cx="53340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H="1">
            <a:off x="1219200" y="3810000"/>
            <a:ext cx="762000" cy="914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1981200" y="3810000"/>
            <a:ext cx="685800" cy="6858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6019800" y="3962400"/>
            <a:ext cx="1295400" cy="15240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 flipH="1">
            <a:off x="6477000" y="4114800"/>
            <a:ext cx="838200" cy="76200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>
            <a:off x="7315200" y="4114800"/>
            <a:ext cx="0" cy="990600"/>
          </a:xfrm>
          <a:prstGeom prst="line">
            <a:avLst/>
          </a:prstGeom>
          <a:noFill/>
          <a:ln w="152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cs-CZ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Mechanismus vzniku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mayfil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132856"/>
            <a:ext cx="7211144" cy="4032448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Mechanismus působení sil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Zástupný symbol pro obsah 8" descr="perilunatní luxace I.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7715200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smtClean="0"/>
              <a:t>Perilunátní luxace 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5000"/>
            <a:ext cx="3525838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752600"/>
            <a:ext cx="2668588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smtClean="0"/>
              <a:t>Perilunátní luxace </a:t>
            </a: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37385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2438400"/>
            <a:ext cx="28924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2895600"/>
            <a:ext cx="24796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187</Words>
  <Application>Microsoft Office PowerPoint</Application>
  <PresentationFormat>Předvádění na obrazovce (4:3)</PresentationFormat>
  <Paragraphs>82</Paragraphs>
  <Slides>34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34</vt:i4>
      </vt:variant>
    </vt:vector>
  </HeadingPairs>
  <TitlesOfParts>
    <vt:vector size="36" baseType="lpstr">
      <vt:lpstr>Motiv sady Office</vt:lpstr>
      <vt:lpstr>Image</vt:lpstr>
      <vt:lpstr>Komplexní poranění zápěstí </vt:lpstr>
      <vt:lpstr>Poškození </vt:lpstr>
      <vt:lpstr>Dříve zlomeniny osteoporotické</vt:lpstr>
      <vt:lpstr>Anatomie vazů kapsulárních </vt:lpstr>
      <vt:lpstr>Anatomie vazů kapsulárních </vt:lpstr>
      <vt:lpstr>Mechanismus vzniku </vt:lpstr>
      <vt:lpstr>Mechanismus působení sil</vt:lpstr>
      <vt:lpstr>Perilunátní luxace </vt:lpstr>
      <vt:lpstr>Perilunátní luxace </vt:lpstr>
      <vt:lpstr>Transradioperilunátní luxace karpu</vt:lpstr>
      <vt:lpstr>Transradioperilunátní luxace karpu</vt:lpstr>
      <vt:lpstr>Transskafoperilunátní luxace </vt:lpstr>
      <vt:lpstr>Transskafoperilunátní luxace </vt:lpstr>
      <vt:lpstr>Transskafoperilunátní luxace </vt:lpstr>
      <vt:lpstr>Způsob ošetření </vt:lpstr>
      <vt:lpstr>Ulnární translace karpu             (Taleisnikova klasifikace) </vt:lpstr>
      <vt:lpstr>RTG </vt:lpstr>
      <vt:lpstr>Rekonstrukce transfiace + volárních vazů</vt:lpstr>
      <vt:lpstr>RTG snímky  (3 týdny po úrazu)</vt:lpstr>
      <vt:lpstr>Rekonstrukce transfiace + volárních vazů</vt:lpstr>
      <vt:lpstr>RTG  (2 roky po úrazu)</vt:lpstr>
      <vt:lpstr>Ošetření 1. Artroskopie                   2. Radioskafolunátní artrodéza</vt:lpstr>
      <vt:lpstr>Axiální poranění vazů ulnární   </vt:lpstr>
      <vt:lpstr>Úrazové RTG snímky </vt:lpstr>
      <vt:lpstr>RTG snímky po repozici</vt:lpstr>
      <vt:lpstr>RTG po zhojení</vt:lpstr>
      <vt:lpstr>Axiální nestability radiální </vt:lpstr>
      <vt:lpstr>RTG úrazové </vt:lpstr>
      <vt:lpstr>RTG po operaci</vt:lpstr>
      <vt:lpstr>RTG po zhojení</vt:lpstr>
      <vt:lpstr>Dorzální translační zlomenina     úrazový snímek  </vt:lpstr>
      <vt:lpstr>Dorzální a volární přístup</vt:lpstr>
      <vt:lpstr>Závěr</vt:lpstr>
      <vt:lpstr>Snímek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Komplexní poranění zápěstí </dc:title>
  <dc:creator>Jarda</dc:creator>
  <cp:lastModifiedBy>Jarda</cp:lastModifiedBy>
  <cp:revision>2</cp:revision>
  <dcterms:created xsi:type="dcterms:W3CDTF">2022-02-21T17:12:15Z</dcterms:created>
  <dcterms:modified xsi:type="dcterms:W3CDTF">2022-03-18T06:33:43Z</dcterms:modified>
</cp:coreProperties>
</file>