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350" r:id="rId3"/>
    <p:sldId id="357" r:id="rId4"/>
    <p:sldId id="358" r:id="rId5"/>
    <p:sldId id="342" r:id="rId6"/>
    <p:sldId id="344" r:id="rId7"/>
    <p:sldId id="346" r:id="rId8"/>
    <p:sldId id="260" r:id="rId9"/>
    <p:sldId id="345" r:id="rId10"/>
    <p:sldId id="347" r:id="rId11"/>
    <p:sldId id="274" r:id="rId12"/>
    <p:sldId id="273" r:id="rId13"/>
    <p:sldId id="275" r:id="rId14"/>
    <p:sldId id="290" r:id="rId15"/>
    <p:sldId id="282" r:id="rId16"/>
    <p:sldId id="284" r:id="rId17"/>
    <p:sldId id="310" r:id="rId18"/>
    <p:sldId id="340" r:id="rId19"/>
    <p:sldId id="286" r:id="rId20"/>
    <p:sldId id="337" r:id="rId21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EACCD9C-A141-47AF-B8A3-77688EAC4EF2}" v="3" dt="2022-03-30T11:00:41.93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0427" autoAdjust="0"/>
    <p:restoredTop sz="94660"/>
  </p:normalViewPr>
  <p:slideViewPr>
    <p:cSldViewPr snapToGrid="0">
      <p:cViewPr varScale="1">
        <p:scale>
          <a:sx n="83" d="100"/>
          <a:sy n="83" d="100"/>
        </p:scale>
        <p:origin x="120" y="2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6/11/relationships/changesInfo" Target="changesInfos/changesInfo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očár Aleš" userId="68133e53-699d-4915-be85-5e5ecf76e79a" providerId="ADAL" clId="{5EACCD9C-A141-47AF-B8A3-77688EAC4EF2}"/>
    <pc:docChg chg="custSel addSld delSld modSld">
      <pc:chgData name="Kočár Aleš" userId="68133e53-699d-4915-be85-5e5ecf76e79a" providerId="ADAL" clId="{5EACCD9C-A141-47AF-B8A3-77688EAC4EF2}" dt="2022-03-30T11:01:46.811" v="133" actId="20577"/>
      <pc:docMkLst>
        <pc:docMk/>
      </pc:docMkLst>
      <pc:sldChg chg="add del">
        <pc:chgData name="Kočár Aleš" userId="68133e53-699d-4915-be85-5e5ecf76e79a" providerId="ADAL" clId="{5EACCD9C-A141-47AF-B8A3-77688EAC4EF2}" dt="2022-03-30T10:59:22.660" v="79" actId="2696"/>
        <pc:sldMkLst>
          <pc:docMk/>
          <pc:sldMk cId="2058344144" sldId="267"/>
        </pc:sldMkLst>
      </pc:sldChg>
      <pc:sldChg chg="modSp add mod">
        <pc:chgData name="Kočár Aleš" userId="68133e53-699d-4915-be85-5e5ecf76e79a" providerId="ADAL" clId="{5EACCD9C-A141-47AF-B8A3-77688EAC4EF2}" dt="2022-03-30T10:59:01.083" v="78" actId="27636"/>
        <pc:sldMkLst>
          <pc:docMk/>
          <pc:sldMk cId="3258366203" sldId="342"/>
        </pc:sldMkLst>
        <pc:spChg chg="mod">
          <ac:chgData name="Kočár Aleš" userId="68133e53-699d-4915-be85-5e5ecf76e79a" providerId="ADAL" clId="{5EACCD9C-A141-47AF-B8A3-77688EAC4EF2}" dt="2022-03-30T10:57:53.946" v="40" actId="20577"/>
          <ac:spMkLst>
            <pc:docMk/>
            <pc:sldMk cId="3258366203" sldId="342"/>
            <ac:spMk id="2" creationId="{00000000-0000-0000-0000-000000000000}"/>
          </ac:spMkLst>
        </pc:spChg>
        <pc:spChg chg="mod">
          <ac:chgData name="Kočár Aleš" userId="68133e53-699d-4915-be85-5e5ecf76e79a" providerId="ADAL" clId="{5EACCD9C-A141-47AF-B8A3-77688EAC4EF2}" dt="2022-03-30T10:59:01.083" v="78" actId="27636"/>
          <ac:spMkLst>
            <pc:docMk/>
            <pc:sldMk cId="3258366203" sldId="342"/>
            <ac:spMk id="3" creationId="{00000000-0000-0000-0000-000000000000}"/>
          </ac:spMkLst>
        </pc:spChg>
      </pc:sldChg>
      <pc:sldChg chg="modSp add mod">
        <pc:chgData name="Kočár Aleš" userId="68133e53-699d-4915-be85-5e5ecf76e79a" providerId="ADAL" clId="{5EACCD9C-A141-47AF-B8A3-77688EAC4EF2}" dt="2022-03-30T11:01:46.811" v="133" actId="20577"/>
        <pc:sldMkLst>
          <pc:docMk/>
          <pc:sldMk cId="3693008305" sldId="344"/>
        </pc:sldMkLst>
        <pc:spChg chg="mod">
          <ac:chgData name="Kočár Aleš" userId="68133e53-699d-4915-be85-5e5ecf76e79a" providerId="ADAL" clId="{5EACCD9C-A141-47AF-B8A3-77688EAC4EF2}" dt="2022-03-30T11:00:59.562" v="104" actId="20577"/>
          <ac:spMkLst>
            <pc:docMk/>
            <pc:sldMk cId="3693008305" sldId="344"/>
            <ac:spMk id="2" creationId="{00000000-0000-0000-0000-000000000000}"/>
          </ac:spMkLst>
        </pc:spChg>
        <pc:spChg chg="mod">
          <ac:chgData name="Kočár Aleš" userId="68133e53-699d-4915-be85-5e5ecf76e79a" providerId="ADAL" clId="{5EACCD9C-A141-47AF-B8A3-77688EAC4EF2}" dt="2022-03-30T11:01:46.811" v="133" actId="20577"/>
          <ac:spMkLst>
            <pc:docMk/>
            <pc:sldMk cId="3693008305" sldId="344"/>
            <ac:spMk id="3" creationId="{00000000-0000-0000-0000-000000000000}"/>
          </ac:spMkLst>
        </pc:spChg>
      </pc:sldChg>
      <pc:sldChg chg="add">
        <pc:chgData name="Kočár Aleš" userId="68133e53-699d-4915-be85-5e5ecf76e79a" providerId="ADAL" clId="{5EACCD9C-A141-47AF-B8A3-77688EAC4EF2}" dt="2022-03-30T10:55:43.966" v="0"/>
        <pc:sldMkLst>
          <pc:docMk/>
          <pc:sldMk cId="4105282273" sldId="350"/>
        </pc:sldMkLst>
      </pc:sldChg>
      <pc:sldChg chg="add">
        <pc:chgData name="Kočár Aleš" userId="68133e53-699d-4915-be85-5e5ecf76e79a" providerId="ADAL" clId="{5EACCD9C-A141-47AF-B8A3-77688EAC4EF2}" dt="2022-03-30T10:55:43.966" v="0"/>
        <pc:sldMkLst>
          <pc:docMk/>
          <pc:sldMk cId="2042234676" sldId="357"/>
        </pc:sldMkLst>
      </pc:sldChg>
      <pc:sldChg chg="modSp add mod">
        <pc:chgData name="Kočár Aleš" userId="68133e53-699d-4915-be85-5e5ecf76e79a" providerId="ADAL" clId="{5EACCD9C-A141-47AF-B8A3-77688EAC4EF2}" dt="2022-03-30T10:59:32.379" v="96" actId="20577"/>
        <pc:sldMkLst>
          <pc:docMk/>
          <pc:sldMk cId="3455626280" sldId="358"/>
        </pc:sldMkLst>
        <pc:spChg chg="mod">
          <ac:chgData name="Kočár Aleš" userId="68133e53-699d-4915-be85-5e5ecf76e79a" providerId="ADAL" clId="{5EACCD9C-A141-47AF-B8A3-77688EAC4EF2}" dt="2022-03-30T10:59:32.379" v="96" actId="20577"/>
          <ac:spMkLst>
            <pc:docMk/>
            <pc:sldMk cId="3455626280" sldId="358"/>
            <ac:spMk id="2" creationId="{00000000-0000-0000-0000-000000000000}"/>
          </ac:spMkLst>
        </pc:spChg>
      </pc:sldChg>
    </pc:docChg>
  </pc:docChgLst>
</pc:chgInfo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A33F3CD-F94B-47CD-A624-FF02EAA9455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B465E934-CD55-43F7-9C12-F3CC99292D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A5C89931-F9F3-4CEA-A38E-A0B0E4FB72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4CC18-EAAC-4F63-BAC2-125269620092}" type="datetimeFigureOut">
              <a:rPr lang="cs-CZ" smtClean="0"/>
              <a:t>1. 4. 2022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283CA031-3FBB-43FB-BA83-121E8410B5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E3B74F99-52DD-4D63-B41D-E78B6711EE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29BA4-2DB2-4D83-876E-1FF6647C101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632669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F5FCC52-5585-4485-B46F-C88EB62992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5E8A2651-EE05-4464-86CE-CBFE43D2924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29EB76E5-EA36-4E9D-9DC9-7B59A5585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4CC18-EAAC-4F63-BAC2-125269620092}" type="datetimeFigureOut">
              <a:rPr lang="cs-CZ" smtClean="0"/>
              <a:t>1. 4. 2022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42FC8C2C-DB32-4816-BD7F-F5EB1F8513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3932AD1A-A4DB-401E-AE38-EF0A5C184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29BA4-2DB2-4D83-876E-1FF6647C101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816500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>
            <a:extLst>
              <a:ext uri="{FF2B5EF4-FFF2-40B4-BE49-F238E27FC236}">
                <a16:creationId xmlns:a16="http://schemas.microsoft.com/office/drawing/2014/main" id="{DAB0BFF7-556A-4A0F-8104-63CD425EE3E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2EB889A8-ABAB-4080-8291-671D8D3BA10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499C162F-4774-416E-8BC9-EDD44338FD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4CC18-EAAC-4F63-BAC2-125269620092}" type="datetimeFigureOut">
              <a:rPr lang="cs-CZ" smtClean="0"/>
              <a:t>1. 4. 2022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90755498-A25B-4C4E-A9A8-73A3A288D3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797AA4E3-A1D0-4766-A4A0-5F1EFF8B9F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29BA4-2DB2-4D83-876E-1FF6647C101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544017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13A43DE-52E6-4EC4-B025-30858D172B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2243CD66-3F63-4185-98C0-79C571DC52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59EEE3C0-133B-465A-BA60-6ED25650CF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4CC18-EAAC-4F63-BAC2-125269620092}" type="datetimeFigureOut">
              <a:rPr lang="cs-CZ" smtClean="0"/>
              <a:t>1. 4. 2022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3F467D0A-6BE7-4FE8-82C5-F74A06FAEC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E6D4CD91-4DFC-4D28-BEC0-548C7B4AFD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29BA4-2DB2-4D83-876E-1FF6647C101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91085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CBC5D15-FA02-4586-8D11-5895031222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BA47A38D-D5A0-4574-8966-9D0E200E6A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FCCD9FC8-F23B-4776-98C2-1CF1B1646E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4CC18-EAAC-4F63-BAC2-125269620092}" type="datetimeFigureOut">
              <a:rPr lang="cs-CZ" smtClean="0"/>
              <a:t>1. 4. 2022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9DD228BB-DB53-4E27-8424-021CCB0F38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C3E0C9F6-D907-45CD-9835-B8B52CB6FC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29BA4-2DB2-4D83-876E-1FF6647C101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992599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D7A7901-AA5B-40C2-AD3B-35115ADFC1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17A28C9B-DACF-4B20-919E-003C885D7CF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B0AC6FAA-C819-4E21-BEB9-2D6662E22C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031CBFEC-C0D9-4DAC-87D9-EEF1F92066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4CC18-EAAC-4F63-BAC2-125269620092}" type="datetimeFigureOut">
              <a:rPr lang="cs-CZ" smtClean="0"/>
              <a:t>1. 4. 2022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AAA1115A-8412-4766-BD5E-6F2F286165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F597FC5F-961C-4810-B2C8-9A5D941866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29BA4-2DB2-4D83-876E-1FF6647C101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557130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08DA5C9-B20D-4B0D-AC5F-F7465515CC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92C83BF1-FAB8-4F8F-A6F2-701F2D4E61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4C1FB412-0064-47F8-B064-0BED551F62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text 4">
            <a:extLst>
              <a:ext uri="{FF2B5EF4-FFF2-40B4-BE49-F238E27FC236}">
                <a16:creationId xmlns:a16="http://schemas.microsoft.com/office/drawing/2014/main" id="{1ED348E0-B742-45D2-BD56-68009AD50C9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7AC41ADB-8926-4FC6-8E67-5086FCD9073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>
            <a:extLst>
              <a:ext uri="{FF2B5EF4-FFF2-40B4-BE49-F238E27FC236}">
                <a16:creationId xmlns:a16="http://schemas.microsoft.com/office/drawing/2014/main" id="{FFED4C4C-4B7D-47C9-ACB8-CE94C33A2C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4CC18-EAAC-4F63-BAC2-125269620092}" type="datetimeFigureOut">
              <a:rPr lang="cs-CZ" smtClean="0"/>
              <a:t>1. 4. 2022</a:t>
            </a:fld>
            <a:endParaRPr lang="cs-CZ"/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53A25067-F050-4B5D-B261-7263E38BBF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7B5E703E-FF6E-4C59-9881-786F7D16B8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29BA4-2DB2-4D83-876E-1FF6647C101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174830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F284C9C-EF51-4EC7-BEF7-C8602631AE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79AAF5FF-972B-42C0-BFF4-8AAC1E235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4CC18-EAAC-4F63-BAC2-125269620092}" type="datetimeFigureOut">
              <a:rPr lang="cs-CZ" smtClean="0"/>
              <a:t>1. 4. 2022</a:t>
            </a:fld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93EB61FE-D484-4CA7-8ECA-2784C672DE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8B045AF4-8506-4A67-8B4C-67CF6B298A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29BA4-2DB2-4D83-876E-1FF6647C101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337259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4743CF19-47E6-49B7-A950-5FDF9F5DF2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4CC18-EAAC-4F63-BAC2-125269620092}" type="datetimeFigureOut">
              <a:rPr lang="cs-CZ" smtClean="0"/>
              <a:t>1. 4. 2022</a:t>
            </a:fld>
            <a:endParaRPr lang="cs-CZ"/>
          </a:p>
        </p:txBody>
      </p:sp>
      <p:sp>
        <p:nvSpPr>
          <p:cNvPr id="3" name="Zástupný symbol pro zápatí 2">
            <a:extLst>
              <a:ext uri="{FF2B5EF4-FFF2-40B4-BE49-F238E27FC236}">
                <a16:creationId xmlns:a16="http://schemas.microsoft.com/office/drawing/2014/main" id="{146F7855-A88F-4726-B129-C4B9DE0EBE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DED38401-CC18-48B3-9F47-A20773AF3D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29BA4-2DB2-4D83-876E-1FF6647C101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219080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4B146BD-3A5F-4DC5-AF2E-2870367BE8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1AB1CA60-A7ED-4ABE-91AC-117B1C1BD5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46442349-020E-4C23-B7AA-EC56A1D11A0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399D759E-6563-4187-BF97-352AD30670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4CC18-EAAC-4F63-BAC2-125269620092}" type="datetimeFigureOut">
              <a:rPr lang="cs-CZ" smtClean="0"/>
              <a:t>1. 4. 2022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D26F9496-EE8A-4E7A-8F0B-1450613C3B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20BC584F-F142-4954-A33F-8D33203F32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29BA4-2DB2-4D83-876E-1FF6647C101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161138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BE38EBE-8444-4303-AC6C-41A31097AA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obrázku 2">
            <a:extLst>
              <a:ext uri="{FF2B5EF4-FFF2-40B4-BE49-F238E27FC236}">
                <a16:creationId xmlns:a16="http://schemas.microsoft.com/office/drawing/2014/main" id="{B722A30C-3044-4F96-9440-865A6EC3625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07C7254E-DF2D-4BB3-949E-4873F09ABC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B23302E5-F3AE-477D-89C7-F84CC32E93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4CC18-EAAC-4F63-BAC2-125269620092}" type="datetimeFigureOut">
              <a:rPr lang="cs-CZ" smtClean="0"/>
              <a:t>1. 4. 2022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EED4D594-593C-439E-8788-B838FEB044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47F64BA5-4E08-44A3-BD88-A153502151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29BA4-2DB2-4D83-876E-1FF6647C101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484783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91D6174F-D232-4FC1-8CE4-88B28B5AAE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A426B876-2CF7-4CFD-A281-E5DF2EC2AB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95E916A8-4906-4F1F-B7B0-1ABC932C3A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E4CC18-EAAC-4F63-BAC2-125269620092}" type="datetimeFigureOut">
              <a:rPr lang="cs-CZ" smtClean="0"/>
              <a:t>1. 4. 2022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0E80C1CD-736D-4FCD-846A-B6724DF7C9C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1A0F9395-2C52-47CC-A8D0-F58B11A300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129BA4-2DB2-4D83-876E-1FF6647C101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706778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image" Target="../media/image3.jpeg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.png"/><Relationship Id="rId4" Type="http://schemas.openxmlformats.org/officeDocument/2006/relationships/oleObject" Target="../embeddings/oleObject1.bin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hyperlink" Target="http://www.antidoping.cz/zakazane_prostredky_leky.php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205272" y="1451118"/>
            <a:ext cx="11711639" cy="2387600"/>
          </a:xfrm>
          <a:noFill/>
        </p:spPr>
        <p:txBody>
          <a:bodyPr>
            <a:normAutofit/>
          </a:bodyPr>
          <a:lstStyle/>
          <a:p>
            <a:r>
              <a:rPr lang="cs-CZ" sz="5400" i="1" dirty="0">
                <a:ln>
                  <a:solidFill>
                    <a:schemeClr val="accent1"/>
                  </a:solidFill>
                </a:ln>
                <a:solidFill>
                  <a:srgbClr val="FF0000"/>
                </a:solidFill>
                <a:latin typeface="+mn-lt"/>
                <a:cs typeface="Calibri" panose="020F0502020204030204" pitchFamily="34" charset="0"/>
              </a:rPr>
              <a:t>systémová </a:t>
            </a:r>
            <a:r>
              <a:rPr lang="cs-CZ" sz="5400" i="1" dirty="0" err="1">
                <a:ln>
                  <a:solidFill>
                    <a:schemeClr val="accent1"/>
                  </a:solidFill>
                </a:ln>
                <a:solidFill>
                  <a:srgbClr val="FF0000"/>
                </a:solidFill>
                <a:latin typeface="+mn-lt"/>
                <a:cs typeface="Calibri" panose="020F0502020204030204" pitchFamily="34" charset="0"/>
              </a:rPr>
              <a:t>enzymoterapie</a:t>
            </a:r>
            <a:r>
              <a:rPr lang="cs-CZ" sz="5400" i="1" dirty="0">
                <a:ln>
                  <a:solidFill>
                    <a:schemeClr val="accent1"/>
                  </a:solidFill>
                </a:ln>
                <a:solidFill>
                  <a:srgbClr val="FF0000"/>
                </a:solidFill>
                <a:latin typeface="+mn-lt"/>
                <a:cs typeface="Calibri" panose="020F0502020204030204" pitchFamily="34" charset="0"/>
              </a:rPr>
              <a:t> (SET) – </a:t>
            </a:r>
            <a:br>
              <a:rPr lang="cs-CZ" sz="5400" i="1" dirty="0">
                <a:ln>
                  <a:solidFill>
                    <a:schemeClr val="accent1"/>
                  </a:solidFill>
                </a:ln>
                <a:solidFill>
                  <a:srgbClr val="FF0000"/>
                </a:solidFill>
                <a:latin typeface="+mn-lt"/>
                <a:cs typeface="Calibri" panose="020F0502020204030204" pitchFamily="34" charset="0"/>
              </a:rPr>
            </a:br>
            <a:r>
              <a:rPr lang="cs-CZ" sz="5400" i="1" dirty="0">
                <a:ln>
                  <a:solidFill>
                    <a:schemeClr val="accent1"/>
                  </a:solidFill>
                </a:ln>
                <a:solidFill>
                  <a:srgbClr val="FF0000"/>
                </a:solidFill>
                <a:latin typeface="+mn-lt"/>
                <a:cs typeface="Calibri" panose="020F0502020204030204" pitchFamily="34" charset="0"/>
              </a:rPr>
              <a:t>vhodný „pomocník“ sportovců</a:t>
            </a:r>
            <a:endParaRPr lang="cs-CZ" sz="5400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447622" y="5219775"/>
            <a:ext cx="2114145" cy="1106149"/>
          </a:xfrm>
        </p:spPr>
        <p:txBody>
          <a:bodyPr>
            <a:noAutofit/>
          </a:bodyPr>
          <a:lstStyle/>
          <a:p>
            <a:pPr>
              <a:lnSpc>
                <a:spcPct val="50000"/>
              </a:lnSpc>
            </a:pPr>
            <a:endParaRPr lang="cs-CZ" sz="1400" dirty="0"/>
          </a:p>
          <a:p>
            <a:pPr algn="l">
              <a:lnSpc>
                <a:spcPct val="50000"/>
              </a:lnSpc>
            </a:pPr>
            <a:r>
              <a:rPr lang="cs-CZ" sz="1400" dirty="0"/>
              <a:t>MUDr. Aleš Kočár</a:t>
            </a:r>
          </a:p>
          <a:p>
            <a:pPr algn="l">
              <a:lnSpc>
                <a:spcPct val="50000"/>
              </a:lnSpc>
            </a:pPr>
            <a:r>
              <a:rPr lang="cs-CZ" sz="1400" dirty="0" err="1"/>
              <a:t>Head</a:t>
            </a:r>
            <a:r>
              <a:rPr lang="cs-CZ" sz="1400" dirty="0"/>
              <a:t> </a:t>
            </a:r>
            <a:r>
              <a:rPr lang="cs-CZ" sz="1400" dirty="0" err="1"/>
              <a:t>Medical</a:t>
            </a:r>
            <a:r>
              <a:rPr lang="cs-CZ" sz="1400" dirty="0"/>
              <a:t> </a:t>
            </a:r>
            <a:r>
              <a:rPr lang="cs-CZ" sz="1400" dirty="0" err="1"/>
              <a:t>Advisor</a:t>
            </a:r>
            <a:endParaRPr lang="cs-CZ" sz="1400" dirty="0"/>
          </a:p>
          <a:p>
            <a:pPr algn="l">
              <a:lnSpc>
                <a:spcPct val="50000"/>
              </a:lnSpc>
            </a:pPr>
            <a:r>
              <a:rPr lang="cs-CZ" sz="1400" dirty="0"/>
              <a:t>MUCOS </a:t>
            </a:r>
            <a:r>
              <a:rPr lang="cs-CZ" sz="1400" dirty="0" err="1"/>
              <a:t>Pharma</a:t>
            </a:r>
            <a:r>
              <a:rPr lang="cs-CZ" sz="1400" dirty="0"/>
              <a:t> CZ</a:t>
            </a:r>
          </a:p>
          <a:p>
            <a:pPr algn="l">
              <a:lnSpc>
                <a:spcPct val="50000"/>
              </a:lnSpc>
            </a:pPr>
            <a:r>
              <a:rPr lang="cs-CZ" sz="1400" dirty="0"/>
              <a:t>NESTLÉ Health Science</a:t>
            </a:r>
          </a:p>
        </p:txBody>
      </p:sp>
    </p:spTree>
    <p:extLst>
      <p:ext uri="{BB962C8B-B14F-4D97-AF65-F5344CB8AC3E}">
        <p14:creationId xmlns:p14="http://schemas.microsoft.com/office/powerpoint/2010/main" val="19740364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404026" y="515567"/>
            <a:ext cx="9144000" cy="953310"/>
          </a:xfrm>
          <a:noFill/>
        </p:spPr>
        <p:txBody>
          <a:bodyPr>
            <a:noAutofit/>
          </a:bodyPr>
          <a:lstStyle/>
          <a:p>
            <a:r>
              <a:rPr lang="cs-CZ" sz="5400" i="1" dirty="0">
                <a:ln>
                  <a:solidFill>
                    <a:schemeClr val="accent1"/>
                  </a:solidFill>
                </a:ln>
                <a:solidFill>
                  <a:srgbClr val="FF0000"/>
                </a:solidFill>
                <a:latin typeface="+mn-lt"/>
                <a:cs typeface="Calibri" panose="020F0502020204030204" pitchFamily="34" charset="0"/>
              </a:rPr>
              <a:t>SET – Terapeutické účinky </a:t>
            </a:r>
            <a:endParaRPr lang="cs-CZ" sz="5400" dirty="0">
              <a:solidFill>
                <a:srgbClr val="FF0000"/>
              </a:solidFill>
              <a:latin typeface="+mn-lt"/>
              <a:cs typeface="Calibri" panose="020F0502020204030204" pitchFamily="34" charset="0"/>
            </a:endParaRP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290969" y="1796837"/>
            <a:ext cx="11204345" cy="4795737"/>
          </a:xfrm>
        </p:spPr>
        <p:txBody>
          <a:bodyPr>
            <a:normAutofit fontScale="70000" lnSpcReduction="20000"/>
          </a:bodyPr>
          <a:lstStyle/>
          <a:p>
            <a:pPr algn="l"/>
            <a:endParaRPr lang="cs-CZ" sz="3600" b="1" dirty="0"/>
          </a:p>
          <a:p>
            <a:pPr marL="685800" indent="-324000" algn="l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cs-CZ" sz="4600" b="1" u="sng" dirty="0"/>
              <a:t>Antiflogistický účinek</a:t>
            </a:r>
            <a:r>
              <a:rPr lang="cs-CZ" sz="5100" b="1" dirty="0"/>
              <a:t> </a:t>
            </a:r>
            <a:r>
              <a:rPr lang="cs-CZ" sz="2900" dirty="0"/>
              <a:t>(Odbourávání plasmatických proteinů, které při akutním zánětu pronikají do </a:t>
            </a:r>
            <a:r>
              <a:rPr lang="cs-CZ" sz="2900" dirty="0" err="1"/>
              <a:t>intersticia</a:t>
            </a:r>
            <a:r>
              <a:rPr lang="cs-CZ" sz="2900" dirty="0"/>
              <a:t> a jejich odtransportování krevním a lymfatickým systémem.)</a:t>
            </a:r>
          </a:p>
          <a:p>
            <a:pPr marL="685800" indent="-324000" algn="l">
              <a:buFont typeface="Arial" panose="020B0604020202020204" pitchFamily="34" charset="0"/>
              <a:buChar char="•"/>
            </a:pPr>
            <a:r>
              <a:rPr lang="cs-CZ" sz="4600" b="1" u="sng" dirty="0" err="1"/>
              <a:t>Antiedematózní</a:t>
            </a:r>
            <a:r>
              <a:rPr lang="cs-CZ" sz="4600" b="1" u="sng" dirty="0"/>
              <a:t> účinek </a:t>
            </a:r>
            <a:r>
              <a:rPr lang="cs-CZ" sz="2900" dirty="0"/>
              <a:t>(Odtransportování produktů zánětu a obnovení adekvátního zásobování kyslíkem a živinami.)</a:t>
            </a:r>
          </a:p>
          <a:p>
            <a:pPr marL="685800" indent="-324000" algn="l">
              <a:buFont typeface="Arial" panose="020B0604020202020204" pitchFamily="34" charset="0"/>
              <a:buChar char="•"/>
            </a:pPr>
            <a:r>
              <a:rPr lang="cs-CZ" sz="4600" b="1" u="sng" dirty="0"/>
              <a:t>Sekundární analgetický účinek</a:t>
            </a:r>
            <a:r>
              <a:rPr lang="cs-CZ" sz="4600" b="1" dirty="0"/>
              <a:t> </a:t>
            </a:r>
            <a:r>
              <a:rPr lang="cs-CZ" sz="2900" dirty="0"/>
              <a:t>(Zlepšení reologických vlastností krve – zrychlení a optimalizace odtransportování toxinů.)</a:t>
            </a:r>
            <a:endParaRPr lang="cs-CZ" sz="2900" b="1" dirty="0"/>
          </a:p>
          <a:p>
            <a:pPr marL="685800" indent="-324000" algn="l">
              <a:buFont typeface="Arial" panose="020B0604020202020204" pitchFamily="34" charset="0"/>
              <a:buChar char="•"/>
            </a:pPr>
            <a:r>
              <a:rPr lang="cs-CZ" sz="4600" b="1" dirty="0" err="1"/>
              <a:t>Imunomodulační</a:t>
            </a:r>
            <a:r>
              <a:rPr lang="cs-CZ" sz="4600" b="1" dirty="0"/>
              <a:t> účinek </a:t>
            </a:r>
            <a:r>
              <a:rPr lang="cs-CZ" sz="2900" dirty="0"/>
              <a:t>(Stimulace výkonnosti fagocytózy.)</a:t>
            </a:r>
          </a:p>
          <a:p>
            <a:pPr marL="685800" indent="-324000" algn="l">
              <a:buSzPct val="100000"/>
              <a:buFont typeface="Arial" panose="020B0604020202020204" pitchFamily="34" charset="0"/>
              <a:buChar char="•"/>
            </a:pPr>
            <a:r>
              <a:rPr lang="cs-CZ" sz="4600" b="1" dirty="0"/>
              <a:t>Fibrinolytický a lipolytický účinek </a:t>
            </a:r>
            <a:r>
              <a:rPr lang="cs-CZ" sz="2900" dirty="0"/>
              <a:t>(Snižování viskozity krve a hladiny cholesterolu a triglyceridů.)</a:t>
            </a:r>
          </a:p>
          <a:p>
            <a:pPr marL="685800" indent="-324000" algn="l">
              <a:buFont typeface="Arial" panose="020B0604020202020204" pitchFamily="34" charset="0"/>
              <a:buChar char="•"/>
            </a:pPr>
            <a:r>
              <a:rPr lang="cs-CZ" sz="4600" b="1" dirty="0"/>
              <a:t>Efekt vehikula </a:t>
            </a:r>
            <a:r>
              <a:rPr lang="cs-CZ" sz="2900" dirty="0"/>
              <a:t>(Zlepšení prostupnosti ATB či jiných LP tkáněmi a maximální výtěžnost terapeutického účinku daného ATB či jiných LP.)</a:t>
            </a:r>
            <a:endParaRPr lang="cs-CZ" sz="2900" b="1" dirty="0"/>
          </a:p>
        </p:txBody>
      </p:sp>
    </p:spTree>
    <p:extLst>
      <p:ext uri="{BB962C8B-B14F-4D97-AF65-F5344CB8AC3E}">
        <p14:creationId xmlns:p14="http://schemas.microsoft.com/office/powerpoint/2010/main" val="37643020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ál 2"/>
          <p:cNvSpPr/>
          <p:nvPr/>
        </p:nvSpPr>
        <p:spPr>
          <a:xfrm>
            <a:off x="2797478" y="1647569"/>
            <a:ext cx="6037792" cy="4481382"/>
          </a:xfrm>
          <a:prstGeom prst="ellipse">
            <a:avLst/>
          </a:prstGeom>
          <a:solidFill>
            <a:srgbClr val="FFC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</a:pPr>
            <a:r>
              <a:rPr lang="cs-CZ" sz="3600" b="1" i="1" dirty="0">
                <a:solidFill>
                  <a:schemeClr val="bg1"/>
                </a:solidFill>
              </a:rPr>
              <a:t>Wobenzym</a:t>
            </a:r>
          </a:p>
          <a:p>
            <a:pPr algn="ctr">
              <a:spcBef>
                <a:spcPct val="0"/>
              </a:spcBef>
            </a:pPr>
            <a:r>
              <a:rPr lang="cs-CZ" sz="3600" b="1" i="1" dirty="0" err="1">
                <a:solidFill>
                  <a:schemeClr val="bg1"/>
                </a:solidFill>
              </a:rPr>
              <a:t>Phlogenzym</a:t>
            </a:r>
            <a:r>
              <a:rPr lang="cs-CZ" sz="3600" i="1" dirty="0">
                <a:solidFill>
                  <a:schemeClr val="bg1"/>
                </a:solidFill>
              </a:rPr>
              <a:t> </a:t>
            </a:r>
          </a:p>
        </p:txBody>
      </p:sp>
      <p:pic>
        <p:nvPicPr>
          <p:cNvPr id="13" name="Picture 9" descr="pankreas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322" y="1532485"/>
            <a:ext cx="2198345" cy="1682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11"/>
          <p:cNvSpPr txBox="1">
            <a:spLocks noChangeArrowheads="1"/>
          </p:cNvSpPr>
          <p:nvPr/>
        </p:nvSpPr>
        <p:spPr bwMode="auto">
          <a:xfrm>
            <a:off x="1092853" y="2164931"/>
            <a:ext cx="1325889" cy="4001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30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marL="342900" indent="-342900" algn="ctr">
              <a:spcBef>
                <a:spcPct val="0"/>
              </a:spcBef>
              <a:buClrTx/>
              <a:buFont typeface="Arial" panose="020B0604020202020204" pitchFamily="34" charset="0"/>
              <a:buChar char="•"/>
            </a:pPr>
            <a:r>
              <a:rPr lang="cs-CZ" sz="2000" b="1" i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trypsin</a:t>
            </a:r>
            <a:r>
              <a:rPr lang="cs-CZ" sz="2000" i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 </a:t>
            </a:r>
          </a:p>
        </p:txBody>
      </p:sp>
      <p:sp>
        <p:nvSpPr>
          <p:cNvPr id="18" name="Text Box 12"/>
          <p:cNvSpPr txBox="1">
            <a:spLocks noChangeArrowheads="1"/>
          </p:cNvSpPr>
          <p:nvPr/>
        </p:nvSpPr>
        <p:spPr bwMode="auto">
          <a:xfrm>
            <a:off x="1123279" y="2486552"/>
            <a:ext cx="1950800" cy="4001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30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marL="342900" indent="-342900" algn="ctr">
              <a:spcBef>
                <a:spcPct val="0"/>
              </a:spcBef>
              <a:buClrTx/>
              <a:buFont typeface="Arial" panose="020B0604020202020204" pitchFamily="34" charset="0"/>
              <a:buChar char="•"/>
            </a:pPr>
            <a:r>
              <a:rPr lang="cs-CZ" sz="2000" b="1" i="1" dirty="0">
                <a:solidFill>
                  <a:srgbClr val="FF0000"/>
                </a:solidFill>
                <a:latin typeface="+mn-lt"/>
              </a:rPr>
              <a:t>chymotrypsin</a:t>
            </a:r>
          </a:p>
        </p:txBody>
      </p:sp>
      <p:sp>
        <p:nvSpPr>
          <p:cNvPr id="19" name="Text Box 12"/>
          <p:cNvSpPr txBox="1">
            <a:spLocks noChangeArrowheads="1"/>
          </p:cNvSpPr>
          <p:nvPr/>
        </p:nvSpPr>
        <p:spPr bwMode="auto">
          <a:xfrm>
            <a:off x="1065898" y="2808173"/>
            <a:ext cx="4668514" cy="4001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30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marL="342900" indent="-342900" algn="ctr">
              <a:spcBef>
                <a:spcPct val="0"/>
              </a:spcBef>
              <a:buClrTx/>
              <a:buFont typeface="Arial" panose="020B0604020202020204" pitchFamily="34" charset="0"/>
              <a:buChar char="•"/>
            </a:pPr>
            <a:r>
              <a:rPr lang="cs-CZ" sz="2000" b="1" i="1" dirty="0">
                <a:solidFill>
                  <a:srgbClr val="FF0000"/>
                </a:solidFill>
                <a:latin typeface="+mn-lt"/>
              </a:rPr>
              <a:t>pankreatin (proteáza, lipáza, amyláza)</a:t>
            </a:r>
          </a:p>
        </p:txBody>
      </p:sp>
      <p:sp>
        <p:nvSpPr>
          <p:cNvPr id="2" name="Obdélník 1"/>
          <p:cNvSpPr/>
          <p:nvPr/>
        </p:nvSpPr>
        <p:spPr>
          <a:xfrm>
            <a:off x="66598" y="869364"/>
            <a:ext cx="562327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cs-CZ" sz="3200" b="1" i="1" dirty="0"/>
              <a:t> </a:t>
            </a:r>
            <a:r>
              <a:rPr lang="cs-CZ" sz="3200" b="1" i="1" u="sng" dirty="0"/>
              <a:t>Enzymy živočišného původu:</a:t>
            </a:r>
            <a:r>
              <a:rPr lang="cs-CZ" sz="3200" b="1" i="1" dirty="0"/>
              <a:t>  </a:t>
            </a:r>
          </a:p>
        </p:txBody>
      </p:sp>
      <p:sp>
        <p:nvSpPr>
          <p:cNvPr id="22" name="Text Box 12"/>
          <p:cNvSpPr txBox="1">
            <a:spLocks noChangeArrowheads="1"/>
          </p:cNvSpPr>
          <p:nvPr/>
        </p:nvSpPr>
        <p:spPr bwMode="auto">
          <a:xfrm>
            <a:off x="252300" y="5018050"/>
            <a:ext cx="1430883" cy="7078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30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marL="342900" indent="-342900" eaLnBrk="1" hangingPunct="1">
              <a:spcBef>
                <a:spcPct val="0"/>
              </a:spcBef>
              <a:buClrTx/>
              <a:buFont typeface="Arial" panose="020B0604020202020204" pitchFamily="34" charset="0"/>
              <a:buChar char="•"/>
            </a:pPr>
            <a:r>
              <a:rPr lang="cs-CZ" sz="2000" b="1" i="1" dirty="0">
                <a:solidFill>
                  <a:srgbClr val="FF0000"/>
                </a:solidFill>
                <a:latin typeface="+mn-lt"/>
              </a:rPr>
              <a:t>lipáza</a:t>
            </a:r>
            <a:r>
              <a:rPr lang="cs-CZ" sz="2000" b="1" i="1" dirty="0">
                <a:latin typeface="+mn-lt"/>
              </a:rPr>
              <a:t>  </a:t>
            </a:r>
          </a:p>
          <a:p>
            <a:pPr marL="342900" indent="-342900" eaLnBrk="1" hangingPunct="1">
              <a:spcBef>
                <a:spcPct val="0"/>
              </a:spcBef>
              <a:buClrTx/>
              <a:buFont typeface="Arial" panose="020B0604020202020204" pitchFamily="34" charset="0"/>
              <a:buChar char="•"/>
            </a:pPr>
            <a:r>
              <a:rPr lang="cs-CZ" sz="2000" b="1" i="1" dirty="0">
                <a:solidFill>
                  <a:srgbClr val="FF0000"/>
                </a:solidFill>
                <a:latin typeface="+mn-lt"/>
              </a:rPr>
              <a:t>amyláza</a:t>
            </a:r>
            <a:r>
              <a:rPr lang="cs-CZ" sz="2000" i="1" dirty="0">
                <a:solidFill>
                  <a:srgbClr val="FF0000"/>
                </a:solidFill>
                <a:latin typeface="+mn-lt"/>
              </a:rPr>
              <a:t> </a:t>
            </a:r>
          </a:p>
        </p:txBody>
      </p:sp>
      <p:sp>
        <p:nvSpPr>
          <p:cNvPr id="23" name="Obdélník 22"/>
          <p:cNvSpPr/>
          <p:nvPr/>
        </p:nvSpPr>
        <p:spPr>
          <a:xfrm>
            <a:off x="134813" y="4370820"/>
            <a:ext cx="59511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cs-CZ" sz="3200" b="1" i="1" dirty="0"/>
              <a:t> </a:t>
            </a:r>
            <a:r>
              <a:rPr lang="cs-CZ" sz="3200" b="1" i="1" u="sng" dirty="0"/>
              <a:t>Enzymy bakteriálního původu:</a:t>
            </a:r>
            <a:r>
              <a:rPr lang="cs-CZ" sz="3200" b="1" i="1" dirty="0"/>
              <a:t>  </a:t>
            </a:r>
          </a:p>
        </p:txBody>
      </p:sp>
      <p:sp>
        <p:nvSpPr>
          <p:cNvPr id="20" name="Obdélník 19"/>
          <p:cNvSpPr/>
          <p:nvPr/>
        </p:nvSpPr>
        <p:spPr>
          <a:xfrm>
            <a:off x="6487113" y="869364"/>
            <a:ext cx="55533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cs-CZ" sz="3200" b="1" dirty="0"/>
              <a:t> </a:t>
            </a:r>
            <a:r>
              <a:rPr lang="cs-CZ" sz="3200" b="1" u="sng" dirty="0"/>
              <a:t>Enzymy rostlinného původu:</a:t>
            </a:r>
            <a:r>
              <a:rPr lang="cs-CZ" sz="3200" b="1" dirty="0"/>
              <a:t> </a:t>
            </a:r>
          </a:p>
        </p:txBody>
      </p:sp>
      <p:graphicFrame>
        <p:nvGraphicFramePr>
          <p:cNvPr id="21" name="Object 4"/>
          <p:cNvGraphicFramePr>
            <a:graphicFrameLocks noChangeAspect="1"/>
          </p:cNvGraphicFramePr>
          <p:nvPr/>
        </p:nvGraphicFramePr>
        <p:xfrm>
          <a:off x="6592568" y="1517610"/>
          <a:ext cx="2130939" cy="14306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Fotografie" r:id="rId4" imgW="9000000" imgH="6133333" progId="MSPhotoEd.3">
                  <p:embed/>
                </p:oleObj>
              </mc:Choice>
              <mc:Fallback>
                <p:oleObj name="Fotografie" r:id="rId4" imgW="9000000" imgH="6133333" progId="MSPhotoEd.3">
                  <p:embed/>
                  <p:pic>
                    <p:nvPicPr>
                      <p:cNvPr id="21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92568" y="1517610"/>
                        <a:ext cx="2130939" cy="143064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Text Box 6"/>
          <p:cNvSpPr txBox="1">
            <a:spLocks noChangeArrowheads="1"/>
          </p:cNvSpPr>
          <p:nvPr/>
        </p:nvSpPr>
        <p:spPr bwMode="auto">
          <a:xfrm>
            <a:off x="8723507" y="1532485"/>
            <a:ext cx="1608433" cy="4001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30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marL="342900" indent="-342900" algn="ctr" eaLnBrk="1" hangingPunct="1">
              <a:spcBef>
                <a:spcPct val="50000"/>
              </a:spcBef>
              <a:buClrTx/>
              <a:buFont typeface="Arial" panose="020B0604020202020204" pitchFamily="34" charset="0"/>
              <a:buChar char="•"/>
            </a:pPr>
            <a:r>
              <a:rPr lang="cs-CZ" sz="2000" b="1" i="1" dirty="0" err="1">
                <a:solidFill>
                  <a:schemeClr val="accent1">
                    <a:lumMod val="75000"/>
                  </a:schemeClr>
                </a:solidFill>
                <a:latin typeface="+mn-lt"/>
              </a:rPr>
              <a:t>bromelain</a:t>
            </a:r>
            <a:endParaRPr lang="cs-CZ" sz="2000" b="1" i="1" dirty="0">
              <a:solidFill>
                <a:schemeClr val="accent1">
                  <a:lumMod val="75000"/>
                </a:schemeClr>
              </a:solidFill>
              <a:latin typeface="+mn-lt"/>
            </a:endParaRPr>
          </a:p>
        </p:txBody>
      </p:sp>
      <p:graphicFrame>
        <p:nvGraphicFramePr>
          <p:cNvPr id="25" name="Object 2"/>
          <p:cNvGraphicFramePr>
            <a:graphicFrameLocks noChangeAspect="1"/>
          </p:cNvGraphicFramePr>
          <p:nvPr/>
        </p:nvGraphicFramePr>
        <p:xfrm>
          <a:off x="8288672" y="2371116"/>
          <a:ext cx="1944196" cy="1505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Fotografie" r:id="rId6" imgW="12285714" imgH="9752381" progId="MSPhotoEd.3">
                  <p:embed/>
                </p:oleObj>
              </mc:Choice>
              <mc:Fallback>
                <p:oleObj name="Fotografie" r:id="rId6" imgW="12285714" imgH="9752381" progId="MSPhotoEd.3">
                  <p:embed/>
                  <p:pic>
                    <p:nvPicPr>
                      <p:cNvPr id="25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88672" y="2371116"/>
                        <a:ext cx="1944196" cy="15050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Text Box 3"/>
          <p:cNvSpPr txBox="1">
            <a:spLocks noChangeArrowheads="1"/>
          </p:cNvSpPr>
          <p:nvPr/>
        </p:nvSpPr>
        <p:spPr bwMode="auto">
          <a:xfrm rot="21552388">
            <a:off x="10235577" y="2378636"/>
            <a:ext cx="1307115" cy="4001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30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marL="342900" indent="-342900" algn="ctr" eaLnBrk="1" hangingPunct="1">
              <a:spcBef>
                <a:spcPct val="50000"/>
              </a:spcBef>
              <a:buClrTx/>
              <a:buFont typeface="Arial" panose="020B0604020202020204" pitchFamily="34" charset="0"/>
              <a:buChar char="•"/>
            </a:pPr>
            <a:r>
              <a:rPr lang="cs-CZ" sz="2000" b="1" i="1" dirty="0">
                <a:solidFill>
                  <a:srgbClr val="FF0000"/>
                </a:solidFill>
                <a:latin typeface="+mn-lt"/>
              </a:rPr>
              <a:t>papain</a:t>
            </a:r>
          </a:p>
        </p:txBody>
      </p:sp>
      <p:sp>
        <p:nvSpPr>
          <p:cNvPr id="27" name="Obdélník 26"/>
          <p:cNvSpPr/>
          <p:nvPr/>
        </p:nvSpPr>
        <p:spPr>
          <a:xfrm>
            <a:off x="6456981" y="4372705"/>
            <a:ext cx="377962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cs-CZ" sz="3200" b="1" i="1" u="sng" dirty="0"/>
              <a:t>Rostlinný doplněk:</a:t>
            </a:r>
          </a:p>
        </p:txBody>
      </p:sp>
      <p:pic>
        <p:nvPicPr>
          <p:cNvPr id="29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7600" y="5018050"/>
            <a:ext cx="1454779" cy="15406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Text Box 9"/>
          <p:cNvSpPr txBox="1">
            <a:spLocks noChangeArrowheads="1"/>
          </p:cNvSpPr>
          <p:nvPr/>
        </p:nvSpPr>
        <p:spPr bwMode="auto">
          <a:xfrm>
            <a:off x="8082379" y="4991137"/>
            <a:ext cx="3958049" cy="17235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30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marL="285750" indent="-285750">
              <a:buClrTx/>
              <a:buFont typeface="Arial" panose="020B0604020202020204" pitchFamily="34" charset="0"/>
              <a:buChar char="•"/>
            </a:pPr>
            <a:r>
              <a:rPr lang="cs-CZ" sz="2000" b="1" i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rutin</a:t>
            </a:r>
            <a:r>
              <a:rPr lang="cs-CZ" sz="2000" i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 </a:t>
            </a:r>
            <a:r>
              <a:rPr lang="cs-CZ" sz="1800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(</a:t>
            </a:r>
            <a:r>
              <a:rPr lang="cs-CZ" sz="1800" dirty="0" err="1">
                <a:solidFill>
                  <a:schemeClr val="accent1">
                    <a:lumMod val="75000"/>
                  </a:schemeClr>
                </a:solidFill>
                <a:latin typeface="+mn-lt"/>
              </a:rPr>
              <a:t>flavonoid</a:t>
            </a:r>
            <a:r>
              <a:rPr lang="cs-CZ" sz="1800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 – </a:t>
            </a:r>
            <a:r>
              <a:rPr lang="cs-CZ" sz="1800" dirty="0" err="1">
                <a:solidFill>
                  <a:schemeClr val="accent1">
                    <a:lumMod val="75000"/>
                  </a:schemeClr>
                </a:solidFill>
                <a:latin typeface="+mn-lt"/>
              </a:rPr>
              <a:t>sophora</a:t>
            </a:r>
            <a:r>
              <a:rPr lang="cs-CZ" sz="1800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 </a:t>
            </a:r>
            <a:r>
              <a:rPr lang="cs-CZ" sz="1800" dirty="0" err="1">
                <a:solidFill>
                  <a:schemeClr val="accent1">
                    <a:lumMod val="75000"/>
                  </a:schemeClr>
                </a:solidFill>
                <a:latin typeface="+mn-lt"/>
              </a:rPr>
              <a:t>japonica</a:t>
            </a:r>
            <a:r>
              <a:rPr lang="cs-CZ" sz="1800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) </a:t>
            </a:r>
          </a:p>
          <a:p>
            <a:pPr marL="285750" indent="-285750">
              <a:buClrTx/>
              <a:buFont typeface="Wingdings" panose="05000000000000000000" pitchFamily="2" charset="2"/>
              <a:buChar char="ü"/>
            </a:pPr>
            <a:r>
              <a:rPr lang="cs-CZ" sz="1000" i="1" dirty="0"/>
              <a:t>Pozitivně terapeuticky ovlivňuje fragilitu stěn krevních kapilár a zvyšuje tak jejich pružnost</a:t>
            </a:r>
          </a:p>
          <a:p>
            <a:pPr marL="285750" indent="-285750">
              <a:buClrTx/>
              <a:buFont typeface="Wingdings" panose="05000000000000000000" pitchFamily="2" charset="2"/>
              <a:buChar char="ü"/>
            </a:pPr>
            <a:r>
              <a:rPr lang="cs-CZ" sz="1000" i="1" dirty="0"/>
              <a:t>Snižuje hladinu LDL cholesterolu </a:t>
            </a:r>
          </a:p>
          <a:p>
            <a:pPr marL="285750" indent="-285750">
              <a:buClrTx/>
              <a:buFont typeface="Wingdings" panose="05000000000000000000" pitchFamily="2" charset="2"/>
              <a:buChar char="ü"/>
            </a:pPr>
            <a:r>
              <a:rPr lang="cs-CZ" sz="1000" i="1" dirty="0"/>
              <a:t>Významná antioxidační aktivita a s tím související </a:t>
            </a:r>
            <a:r>
              <a:rPr lang="cs-CZ" sz="1000" i="1" dirty="0" err="1"/>
              <a:t>antikarcinogenní</a:t>
            </a:r>
            <a:r>
              <a:rPr lang="cs-CZ" sz="1000" i="1" dirty="0"/>
              <a:t> terapeutické účinky se schopností „zhášet“ volné radikály</a:t>
            </a:r>
            <a:endParaRPr lang="cs-CZ" sz="2000" i="1" dirty="0"/>
          </a:p>
          <a:p>
            <a:pPr marL="342900" indent="-342900" eaLnBrk="1" hangingPunct="1">
              <a:spcBef>
                <a:spcPct val="0"/>
              </a:spcBef>
              <a:buClrTx/>
              <a:buFont typeface="Arial" panose="020B0604020202020204" pitchFamily="34" charset="0"/>
              <a:buChar char="•"/>
            </a:pPr>
            <a:endParaRPr lang="cs-CZ" sz="2000" i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105679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226106" y="806280"/>
            <a:ext cx="9242203" cy="953310"/>
          </a:xfrm>
          <a:noFill/>
        </p:spPr>
        <p:txBody>
          <a:bodyPr>
            <a:noAutofit/>
          </a:bodyPr>
          <a:lstStyle/>
          <a:p>
            <a:r>
              <a:rPr lang="cs-CZ" sz="5400" i="1" dirty="0">
                <a:ln>
                  <a:solidFill>
                    <a:schemeClr val="accent1"/>
                  </a:solidFill>
                </a:ln>
                <a:solidFill>
                  <a:srgbClr val="FF0000"/>
                </a:solidFill>
                <a:latin typeface="+mn-lt"/>
                <a:cs typeface="Calibri" panose="020F0502020204030204" pitchFamily="34" charset="0"/>
              </a:rPr>
              <a:t>Terapeutická klasifikace a základní dávkování léků SET</a:t>
            </a:r>
            <a:endParaRPr lang="cs-CZ" sz="5400" dirty="0">
              <a:solidFill>
                <a:srgbClr val="FF0000"/>
              </a:solidFill>
              <a:latin typeface="+mn-lt"/>
              <a:cs typeface="Calibri" panose="020F0502020204030204" pitchFamily="34" charset="0"/>
            </a:endParaRPr>
          </a:p>
        </p:txBody>
      </p:sp>
      <p:sp>
        <p:nvSpPr>
          <p:cNvPr id="4" name="Zástupný symbol pro obsah 3"/>
          <p:cNvSpPr txBox="1">
            <a:spLocks/>
          </p:cNvSpPr>
          <p:nvPr/>
        </p:nvSpPr>
        <p:spPr>
          <a:xfrm>
            <a:off x="433872" y="1942265"/>
            <a:ext cx="4324741" cy="2899383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ct val="20000"/>
              </a:spcBef>
              <a:buClr>
                <a:schemeClr val="accent2"/>
              </a:buClr>
              <a:buFont typeface="Arial" panose="020B0604020202020204" pitchFamily="34" charset="0"/>
              <a:buNone/>
            </a:pPr>
            <a:r>
              <a:rPr lang="cs-CZ" sz="3200" b="1" i="1" u="sng" dirty="0">
                <a:latin typeface="Calibri" pitchFamily="34" charset="0"/>
              </a:rPr>
              <a:t>WOBENZYM</a:t>
            </a:r>
            <a:r>
              <a:rPr lang="cs-CZ" sz="2600" b="1" dirty="0">
                <a:latin typeface="Calibri" pitchFamily="34" charset="0"/>
              </a:rPr>
              <a:t> </a:t>
            </a:r>
            <a:endParaRPr lang="cs-CZ" sz="2600" i="1" dirty="0">
              <a:latin typeface="Calibri" pitchFamily="34" charset="0"/>
            </a:endParaRPr>
          </a:p>
          <a:p>
            <a:pPr marL="0" indent="0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Arial" panose="020B0604020202020204" pitchFamily="34" charset="0"/>
              <a:buNone/>
            </a:pPr>
            <a:r>
              <a:rPr lang="cs-CZ" sz="3200" b="1" dirty="0">
                <a:latin typeface="Calibri" pitchFamily="34" charset="0"/>
              </a:rPr>
              <a:t>Dávkování:</a:t>
            </a:r>
          </a:p>
          <a:p>
            <a:pPr>
              <a:lnSpc>
                <a:spcPct val="100000"/>
              </a:lnSpc>
              <a:spcBef>
                <a:spcPct val="20000"/>
              </a:spcBef>
              <a:buClr>
                <a:schemeClr val="tx1"/>
              </a:buClr>
            </a:pPr>
            <a:r>
              <a:rPr lang="cs-CZ" sz="3200" dirty="0">
                <a:latin typeface="Calibri" pitchFamily="34" charset="0"/>
              </a:rPr>
              <a:t>3 x 5 – 10 </a:t>
            </a:r>
            <a:r>
              <a:rPr lang="cs-CZ" sz="3200" dirty="0" err="1">
                <a:latin typeface="Calibri" pitchFamily="34" charset="0"/>
              </a:rPr>
              <a:t>tbl</a:t>
            </a:r>
            <a:endParaRPr lang="cs-CZ" sz="3200" dirty="0">
              <a:latin typeface="Calibri" pitchFamily="34" charset="0"/>
            </a:endParaRPr>
          </a:p>
          <a:p>
            <a:pPr>
              <a:lnSpc>
                <a:spcPct val="100000"/>
              </a:lnSpc>
              <a:spcBef>
                <a:spcPct val="20000"/>
              </a:spcBef>
              <a:buClr>
                <a:schemeClr val="tx1"/>
              </a:buClr>
            </a:pPr>
            <a:r>
              <a:rPr lang="cs-CZ" sz="3200" dirty="0">
                <a:latin typeface="Calibri" pitchFamily="34" charset="0"/>
              </a:rPr>
              <a:t>3 x 4 – 5 </a:t>
            </a:r>
            <a:r>
              <a:rPr lang="cs-CZ" sz="3200" dirty="0" err="1">
                <a:latin typeface="Calibri" pitchFamily="34" charset="0"/>
              </a:rPr>
              <a:t>tbl</a:t>
            </a:r>
            <a:endParaRPr lang="cs-CZ" sz="3200" dirty="0">
              <a:latin typeface="Calibri" pitchFamily="34" charset="0"/>
            </a:endParaRPr>
          </a:p>
          <a:p>
            <a:pPr>
              <a:lnSpc>
                <a:spcPct val="100000"/>
              </a:lnSpc>
              <a:spcBef>
                <a:spcPct val="20000"/>
              </a:spcBef>
              <a:buClr>
                <a:schemeClr val="tx1"/>
              </a:buClr>
            </a:pPr>
            <a:r>
              <a:rPr lang="cs-CZ" sz="3200" dirty="0">
                <a:latin typeface="Calibri" pitchFamily="34" charset="0"/>
              </a:rPr>
              <a:t>děti: 1 </a:t>
            </a:r>
            <a:r>
              <a:rPr lang="cs-CZ" sz="3200" dirty="0" err="1">
                <a:latin typeface="Calibri" pitchFamily="34" charset="0"/>
              </a:rPr>
              <a:t>tbl</a:t>
            </a:r>
            <a:r>
              <a:rPr lang="cs-CZ" sz="3200" dirty="0">
                <a:latin typeface="Calibri" pitchFamily="34" charset="0"/>
              </a:rPr>
              <a:t>. / 6 kg / den</a:t>
            </a:r>
          </a:p>
        </p:txBody>
      </p:sp>
      <p:sp>
        <p:nvSpPr>
          <p:cNvPr id="5" name="Zástupný symbol pro obsah 5"/>
          <p:cNvSpPr txBox="1">
            <a:spLocks/>
          </p:cNvSpPr>
          <p:nvPr/>
        </p:nvSpPr>
        <p:spPr>
          <a:xfrm>
            <a:off x="7582703" y="1942265"/>
            <a:ext cx="4327898" cy="2899383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Arial" panose="020B0604020202020204" pitchFamily="34" charset="0"/>
              <a:buNone/>
            </a:pPr>
            <a:r>
              <a:rPr lang="cs-CZ" sz="3200" b="1" i="1" u="sng" dirty="0">
                <a:latin typeface="Calibri" pitchFamily="34" charset="0"/>
              </a:rPr>
              <a:t>PHLOGENZYM</a:t>
            </a:r>
            <a:r>
              <a:rPr lang="cs-CZ" sz="3200" b="1" dirty="0">
                <a:latin typeface="Calibri" pitchFamily="34" charset="0"/>
              </a:rPr>
              <a:t> Dávkování:</a:t>
            </a:r>
          </a:p>
          <a:p>
            <a:pPr>
              <a:lnSpc>
                <a:spcPct val="100000"/>
              </a:lnSpc>
              <a:spcBef>
                <a:spcPct val="20000"/>
              </a:spcBef>
              <a:buClr>
                <a:schemeClr val="tx1"/>
              </a:buClr>
            </a:pPr>
            <a:r>
              <a:rPr lang="cs-CZ" sz="3200" dirty="0">
                <a:latin typeface="Calibri" pitchFamily="34" charset="0"/>
              </a:rPr>
              <a:t>3 x 3 – 4 </a:t>
            </a:r>
            <a:r>
              <a:rPr lang="cs-CZ" sz="3200" dirty="0" err="1">
                <a:latin typeface="Calibri" pitchFamily="34" charset="0"/>
              </a:rPr>
              <a:t>tbl</a:t>
            </a:r>
            <a:endParaRPr lang="cs-CZ" sz="3200" dirty="0">
              <a:latin typeface="Calibri" pitchFamily="34" charset="0"/>
            </a:endParaRPr>
          </a:p>
          <a:p>
            <a:pPr>
              <a:lnSpc>
                <a:spcPct val="100000"/>
              </a:lnSpc>
              <a:spcBef>
                <a:spcPct val="20000"/>
              </a:spcBef>
              <a:buClr>
                <a:schemeClr val="tx1"/>
              </a:buClr>
            </a:pPr>
            <a:r>
              <a:rPr lang="cs-CZ" sz="3200" dirty="0">
                <a:latin typeface="Calibri" pitchFamily="34" charset="0"/>
              </a:rPr>
              <a:t>3 x 2 </a:t>
            </a:r>
            <a:r>
              <a:rPr lang="cs-CZ" sz="3200" dirty="0" err="1">
                <a:latin typeface="Calibri" pitchFamily="34" charset="0"/>
              </a:rPr>
              <a:t>tbl</a:t>
            </a:r>
            <a:endParaRPr lang="cs-CZ" sz="3200" dirty="0">
              <a:latin typeface="Calibri" pitchFamily="34" charset="0"/>
            </a:endParaRPr>
          </a:p>
          <a:p>
            <a:pPr>
              <a:lnSpc>
                <a:spcPct val="100000"/>
              </a:lnSpc>
              <a:spcBef>
                <a:spcPct val="20000"/>
              </a:spcBef>
              <a:buClr>
                <a:schemeClr val="tx1"/>
              </a:buClr>
            </a:pPr>
            <a:r>
              <a:rPr lang="cs-CZ" sz="3200" dirty="0">
                <a:latin typeface="Calibri" pitchFamily="34" charset="0"/>
              </a:rPr>
              <a:t>děti: 1 </a:t>
            </a:r>
            <a:r>
              <a:rPr lang="cs-CZ" sz="3200" dirty="0" err="1">
                <a:latin typeface="Calibri" pitchFamily="34" charset="0"/>
              </a:rPr>
              <a:t>tbl</a:t>
            </a:r>
            <a:r>
              <a:rPr lang="cs-CZ" sz="3200" dirty="0">
                <a:latin typeface="Calibri" pitchFamily="34" charset="0"/>
              </a:rPr>
              <a:t>. / 10 kg / den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cs-CZ" sz="5100" b="1" u="sng" dirty="0"/>
          </a:p>
          <a:p>
            <a:pPr marL="0" indent="0">
              <a:spcBef>
                <a:spcPct val="20000"/>
              </a:spcBef>
              <a:buClr>
                <a:schemeClr val="tx1"/>
              </a:buClr>
              <a:buFont typeface="Arial" panose="020B0604020202020204" pitchFamily="34" charset="0"/>
              <a:buNone/>
            </a:pPr>
            <a:endParaRPr lang="cs-CZ" sz="2000" dirty="0">
              <a:latin typeface="Calibri" pitchFamily="34" charset="0"/>
            </a:endParaRPr>
          </a:p>
        </p:txBody>
      </p:sp>
      <p:sp>
        <p:nvSpPr>
          <p:cNvPr id="9" name="Oválný bublinový popisek 8"/>
          <p:cNvSpPr/>
          <p:nvPr/>
        </p:nvSpPr>
        <p:spPr>
          <a:xfrm>
            <a:off x="3528551" y="1846581"/>
            <a:ext cx="3452327" cy="2173722"/>
          </a:xfrm>
          <a:prstGeom prst="wedgeEllipseCallout">
            <a:avLst>
              <a:gd name="adj1" fmla="val -36197"/>
              <a:gd name="adj2" fmla="val -21211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i="1" dirty="0">
                <a:latin typeface="Calibri" pitchFamily="34" charset="0"/>
              </a:rPr>
              <a:t>Volně prodejné léčivé přípravky s ATC klasifikací M09AB52</a:t>
            </a:r>
            <a:endParaRPr lang="cs-CZ" sz="2400" b="1" dirty="0"/>
          </a:p>
        </p:txBody>
      </p:sp>
      <p:sp>
        <p:nvSpPr>
          <p:cNvPr id="3" name="Obdélník 2">
            <a:extLst>
              <a:ext uri="{FF2B5EF4-FFF2-40B4-BE49-F238E27FC236}">
                <a16:creationId xmlns:a16="http://schemas.microsoft.com/office/drawing/2014/main" id="{518BDDEB-6285-4D50-858D-E8AC75F05E39}"/>
              </a:ext>
            </a:extLst>
          </p:cNvPr>
          <p:cNvSpPr/>
          <p:nvPr/>
        </p:nvSpPr>
        <p:spPr>
          <a:xfrm>
            <a:off x="364986" y="6051720"/>
            <a:ext cx="112609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Tx/>
              <a:buChar char="-"/>
            </a:pPr>
            <a:r>
              <a:rPr lang="cs-CZ" i="1" dirty="0"/>
              <a:t>Záměna </a:t>
            </a:r>
            <a:r>
              <a:rPr lang="cs-CZ" i="1" dirty="0" err="1"/>
              <a:t>Wobenzymu</a:t>
            </a:r>
            <a:r>
              <a:rPr lang="cs-CZ" i="1" dirty="0"/>
              <a:t> za </a:t>
            </a:r>
            <a:r>
              <a:rPr lang="cs-CZ" i="1" dirty="0" err="1"/>
              <a:t>Phlogenzym</a:t>
            </a:r>
            <a:r>
              <a:rPr lang="cs-CZ" i="1" dirty="0"/>
              <a:t> není chybou – např. při nesnášenlivosti terapie </a:t>
            </a:r>
            <a:r>
              <a:rPr lang="cs-CZ" i="1" dirty="0" err="1"/>
              <a:t>Wobenzymem</a:t>
            </a:r>
            <a:r>
              <a:rPr lang="cs-CZ" i="1" dirty="0"/>
              <a:t> (možnost užívání nižšího počtu tablet </a:t>
            </a:r>
            <a:r>
              <a:rPr lang="cs-CZ" i="1" dirty="0" err="1"/>
              <a:t>Phlogenzymu</a:t>
            </a:r>
            <a:r>
              <a:rPr lang="cs-CZ" i="1" dirty="0"/>
              <a:t>…)</a:t>
            </a:r>
          </a:p>
        </p:txBody>
      </p:sp>
      <p:sp>
        <p:nvSpPr>
          <p:cNvPr id="8" name="TextovéPole 7">
            <a:extLst>
              <a:ext uri="{FF2B5EF4-FFF2-40B4-BE49-F238E27FC236}">
                <a16:creationId xmlns:a16="http://schemas.microsoft.com/office/drawing/2014/main" id="{E49017D7-3C4B-4F8F-A4D9-D868DEDE2486}"/>
              </a:ext>
            </a:extLst>
          </p:cNvPr>
          <p:cNvSpPr txBox="1"/>
          <p:nvPr/>
        </p:nvSpPr>
        <p:spPr>
          <a:xfrm>
            <a:off x="364986" y="5098411"/>
            <a:ext cx="1171815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cs-CZ" i="1" dirty="0"/>
              <a:t>-</a:t>
            </a:r>
            <a:r>
              <a:rPr lang="cs-CZ" b="1" i="1" dirty="0"/>
              <a:t>    </a:t>
            </a:r>
            <a:r>
              <a:rPr lang="cs-CZ" b="1" i="1" u="sng" dirty="0"/>
              <a:t>U akutních stavů </a:t>
            </a:r>
            <a:r>
              <a:rPr lang="cs-CZ" b="1" i="1" dirty="0"/>
              <a:t>(pooperační, posttraumatický…) bývá dávkování masivnější a kratší dobu.</a:t>
            </a:r>
          </a:p>
          <a:p>
            <a:pPr algn="l"/>
            <a:r>
              <a:rPr lang="cs-CZ" i="1" dirty="0"/>
              <a:t>-</a:t>
            </a:r>
            <a:r>
              <a:rPr lang="cs-CZ" b="1" i="1" dirty="0"/>
              <a:t>    </a:t>
            </a:r>
            <a:r>
              <a:rPr lang="cs-CZ" b="1" i="1" u="sng" dirty="0"/>
              <a:t>U chronických stavů </a:t>
            </a:r>
            <a:r>
              <a:rPr lang="cs-CZ" b="1" i="1" dirty="0"/>
              <a:t>(recidivující a chronické záněty, dlouhodobě se hojící traumata a defekty…) bývá dávkování </a:t>
            </a:r>
          </a:p>
          <a:p>
            <a:pPr algn="l"/>
            <a:r>
              <a:rPr lang="cs-CZ" b="1" i="1" dirty="0"/>
              <a:t>      s menším počtem tablet, ale dlouhodobější.</a:t>
            </a:r>
          </a:p>
        </p:txBody>
      </p:sp>
    </p:spTree>
    <p:extLst>
      <p:ext uri="{BB962C8B-B14F-4D97-AF65-F5344CB8AC3E}">
        <p14:creationId xmlns:p14="http://schemas.microsoft.com/office/powerpoint/2010/main" val="24674127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742" b="2778"/>
          <a:stretch/>
        </p:blipFill>
        <p:spPr>
          <a:xfrm>
            <a:off x="8902809" y="321353"/>
            <a:ext cx="1298580" cy="1405369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61"/>
          <a:stretch/>
        </p:blipFill>
        <p:spPr>
          <a:xfrm>
            <a:off x="10032683" y="506371"/>
            <a:ext cx="1544344" cy="1311628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98" r="448"/>
          <a:stretch/>
        </p:blipFill>
        <p:spPr>
          <a:xfrm>
            <a:off x="9314801" y="1863959"/>
            <a:ext cx="2522437" cy="1229774"/>
          </a:xfrm>
          <a:prstGeom prst="rect">
            <a:avLst/>
          </a:prstGeom>
        </p:spPr>
      </p:pic>
      <p:sp>
        <p:nvSpPr>
          <p:cNvPr id="7" name="Ovál 6"/>
          <p:cNvSpPr/>
          <p:nvPr/>
        </p:nvSpPr>
        <p:spPr>
          <a:xfrm>
            <a:off x="1315110" y="3420315"/>
            <a:ext cx="8169450" cy="1235341"/>
          </a:xfrm>
          <a:prstGeom prst="ellipse">
            <a:avLst/>
          </a:prstGeom>
          <a:solidFill>
            <a:srgbClr val="FF0000"/>
          </a:solidFill>
          <a:ln w="28575"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</a:pPr>
            <a:r>
              <a:rPr lang="cs-CZ" sz="4000" b="1" dirty="0">
                <a:solidFill>
                  <a:schemeClr val="bg1"/>
                </a:solidFill>
              </a:rPr>
              <a:t>Správné užívání léků SET</a:t>
            </a:r>
          </a:p>
        </p:txBody>
      </p:sp>
      <p:sp>
        <p:nvSpPr>
          <p:cNvPr id="8" name="Obdélníkový bublinový popisek 7"/>
          <p:cNvSpPr/>
          <p:nvPr/>
        </p:nvSpPr>
        <p:spPr>
          <a:xfrm>
            <a:off x="437936" y="531844"/>
            <a:ext cx="6543211" cy="1577033"/>
          </a:xfrm>
          <a:prstGeom prst="wedgeRectCallout">
            <a:avLst>
              <a:gd name="adj1" fmla="val -631"/>
              <a:gd name="adj2" fmla="val 138542"/>
            </a:avLst>
          </a:prstGeom>
          <a:solidFill>
            <a:schemeClr val="bg1">
              <a:lumMod val="9500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cs-CZ" altLang="cs-CZ" sz="2400" b="1" u="sng" dirty="0">
                <a:solidFill>
                  <a:schemeClr val="tx1"/>
                </a:solidFill>
              </a:rPr>
              <a:t>Nalačno !!!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cs-CZ" altLang="cs-CZ" sz="2400" dirty="0">
                <a:solidFill>
                  <a:schemeClr val="tx1"/>
                </a:solidFill>
              </a:rPr>
              <a:t>ráno 30 minut před snídaní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cs-CZ" altLang="cs-CZ" sz="2400" dirty="0">
                <a:solidFill>
                  <a:schemeClr val="tx1"/>
                </a:solidFill>
              </a:rPr>
              <a:t>v průběhu dne </a:t>
            </a:r>
            <a:r>
              <a:rPr lang="cs-CZ" altLang="cs-CZ" sz="2400" u="sng" dirty="0">
                <a:solidFill>
                  <a:schemeClr val="tx1"/>
                </a:solidFill>
              </a:rPr>
              <a:t>30 minut před</a:t>
            </a:r>
            <a:r>
              <a:rPr lang="cs-CZ" altLang="cs-CZ" sz="2400" dirty="0">
                <a:solidFill>
                  <a:schemeClr val="tx1"/>
                </a:solidFill>
              </a:rPr>
              <a:t> jídlem nebo s odstupem </a:t>
            </a:r>
            <a:r>
              <a:rPr lang="cs-CZ" altLang="cs-CZ" sz="2400" u="sng" dirty="0">
                <a:solidFill>
                  <a:schemeClr val="tx1"/>
                </a:solidFill>
              </a:rPr>
              <a:t>alespoň 2 hodiny od posledního jídla</a:t>
            </a:r>
          </a:p>
        </p:txBody>
      </p:sp>
      <p:sp>
        <p:nvSpPr>
          <p:cNvPr id="9" name="Obdélníkový bublinový popisek 8"/>
          <p:cNvSpPr/>
          <p:nvPr/>
        </p:nvSpPr>
        <p:spPr>
          <a:xfrm>
            <a:off x="5421531" y="2174709"/>
            <a:ext cx="3289519" cy="873073"/>
          </a:xfrm>
          <a:prstGeom prst="wedgeRectCallout">
            <a:avLst>
              <a:gd name="adj1" fmla="val -40688"/>
              <a:gd name="adj2" fmla="val 74355"/>
            </a:avLst>
          </a:prstGeom>
          <a:solidFill>
            <a:schemeClr val="bg1">
              <a:lumMod val="9500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cs-CZ" altLang="cs-CZ" sz="2400" b="1" u="sng" dirty="0">
                <a:solidFill>
                  <a:schemeClr val="tx1"/>
                </a:solidFill>
              </a:rPr>
              <a:t>Vydatně zapít tekutinou</a:t>
            </a:r>
            <a:endParaRPr lang="cs-CZ" altLang="cs-CZ" sz="2000" u="sng" dirty="0">
              <a:solidFill>
                <a:schemeClr val="tx1"/>
              </a:solidFill>
            </a:endParaRPr>
          </a:p>
        </p:txBody>
      </p:sp>
      <p:sp>
        <p:nvSpPr>
          <p:cNvPr id="10" name="Obdélníkový bublinový popisek 9"/>
          <p:cNvSpPr/>
          <p:nvPr/>
        </p:nvSpPr>
        <p:spPr>
          <a:xfrm>
            <a:off x="1263570" y="5666911"/>
            <a:ext cx="2631233" cy="650714"/>
          </a:xfrm>
          <a:prstGeom prst="wedgeRectCallout">
            <a:avLst>
              <a:gd name="adj1" fmla="val 43352"/>
              <a:gd name="adj2" fmla="val -155090"/>
            </a:avLst>
          </a:prstGeom>
          <a:solidFill>
            <a:schemeClr val="bg1">
              <a:lumMod val="9500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cs-CZ" altLang="cs-CZ" sz="2400" b="1" u="sng" dirty="0">
                <a:solidFill>
                  <a:schemeClr val="tx1"/>
                </a:solidFill>
              </a:rPr>
              <a:t>Nezapíjet mlékem</a:t>
            </a:r>
          </a:p>
        </p:txBody>
      </p:sp>
      <p:sp>
        <p:nvSpPr>
          <p:cNvPr id="11" name="Obdélníkový bublinový popisek 10"/>
          <p:cNvSpPr/>
          <p:nvPr/>
        </p:nvSpPr>
        <p:spPr>
          <a:xfrm>
            <a:off x="3971245" y="5666911"/>
            <a:ext cx="4030825" cy="650714"/>
          </a:xfrm>
          <a:prstGeom prst="wedgeRectCallout">
            <a:avLst>
              <a:gd name="adj1" fmla="val -40741"/>
              <a:gd name="adj2" fmla="val -167630"/>
            </a:avLst>
          </a:prstGeom>
          <a:solidFill>
            <a:schemeClr val="bg1">
              <a:lumMod val="9500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altLang="cs-CZ" sz="2400" b="1" u="sng" dirty="0">
                <a:solidFill>
                  <a:schemeClr val="tx1"/>
                </a:solidFill>
              </a:rPr>
              <a:t>U dětí nepřidávat léky do jídla</a:t>
            </a:r>
            <a:endParaRPr lang="cs-CZ" sz="2400" b="1" u="sng" dirty="0">
              <a:solidFill>
                <a:schemeClr val="tx1"/>
              </a:solidFill>
            </a:endParaRPr>
          </a:p>
        </p:txBody>
      </p:sp>
      <p:sp>
        <p:nvSpPr>
          <p:cNvPr id="12" name="Obdélníkový bublinový popisek 11"/>
          <p:cNvSpPr/>
          <p:nvPr/>
        </p:nvSpPr>
        <p:spPr>
          <a:xfrm>
            <a:off x="6981147" y="4711873"/>
            <a:ext cx="3459807" cy="879302"/>
          </a:xfrm>
          <a:prstGeom prst="wedgeRectCallout">
            <a:avLst>
              <a:gd name="adj1" fmla="val -101846"/>
              <a:gd name="adj2" fmla="val -41866"/>
            </a:avLst>
          </a:prstGeom>
          <a:solidFill>
            <a:schemeClr val="bg1">
              <a:lumMod val="9500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cs-CZ" altLang="cs-CZ" sz="2400" b="1" u="sng" dirty="0">
                <a:solidFill>
                  <a:schemeClr val="tx1"/>
                </a:solidFill>
              </a:rPr>
              <a:t>Nedělit, nekousat, nedrtit</a:t>
            </a:r>
          </a:p>
        </p:txBody>
      </p:sp>
      <p:sp>
        <p:nvSpPr>
          <p:cNvPr id="13" name="Minus 12"/>
          <p:cNvSpPr/>
          <p:nvPr/>
        </p:nvSpPr>
        <p:spPr>
          <a:xfrm rot="2304594">
            <a:off x="9577768" y="974419"/>
            <a:ext cx="2538869" cy="609838"/>
          </a:xfrm>
          <a:prstGeom prst="mathMinus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" name="Minus 13"/>
          <p:cNvSpPr/>
          <p:nvPr/>
        </p:nvSpPr>
        <p:spPr>
          <a:xfrm rot="20220983">
            <a:off x="9490235" y="1045006"/>
            <a:ext cx="2778076" cy="593860"/>
          </a:xfrm>
          <a:prstGeom prst="mathMinus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5" name="Zástupný symbol pro obsah 5"/>
          <p:cNvSpPr txBox="1">
            <a:spLocks/>
          </p:cNvSpPr>
          <p:nvPr/>
        </p:nvSpPr>
        <p:spPr>
          <a:xfrm>
            <a:off x="8902809" y="3344579"/>
            <a:ext cx="3211167" cy="730784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cs-CZ" sz="3200" dirty="0"/>
              <a:t>Možnost titrace dávky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cs-CZ" sz="3200" dirty="0"/>
              <a:t>Není nutno polykat naráz</a:t>
            </a:r>
          </a:p>
        </p:txBody>
      </p:sp>
    </p:spTree>
    <p:extLst>
      <p:ext uri="{BB962C8B-B14F-4D97-AF65-F5344CB8AC3E}">
        <p14:creationId xmlns:p14="http://schemas.microsoft.com/office/powerpoint/2010/main" val="32827210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 descr="http://mm.denik.cz/56/1a/spotakova_zlaty_hod_sip-3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4279" y="626448"/>
            <a:ext cx="3286125" cy="3286125"/>
          </a:xfrm>
          <a:prstGeom prst="rect">
            <a:avLst/>
          </a:prstGeom>
          <a:noFill/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395" name="Picture 6" descr="http://mm.denik.cz/17/fc/tenis_rieter2009_novak_denik_clanek_solo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9024" y="4012163"/>
            <a:ext cx="3456046" cy="2596778"/>
          </a:xfrm>
          <a:prstGeom prst="rect">
            <a:avLst/>
          </a:prstGeom>
          <a:noFill/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396" name="Picture 8" descr="http://www.totalprosports.com/blog/wp-content/uploads/2009/03/ping-pong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4988" y="329034"/>
            <a:ext cx="2500785" cy="3583539"/>
          </a:xfrm>
          <a:prstGeom prst="rect">
            <a:avLst/>
          </a:prstGeom>
          <a:noFill/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397" name="Picture 6" descr="http://home.tiscali.cz/sdruzeni/hokejista_foto1p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669" y="3336391"/>
            <a:ext cx="2643188" cy="3303588"/>
          </a:xfrm>
          <a:prstGeom prst="rect">
            <a:avLst/>
          </a:prstGeom>
          <a:noFill/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ál 11"/>
          <p:cNvSpPr/>
          <p:nvPr/>
        </p:nvSpPr>
        <p:spPr>
          <a:xfrm>
            <a:off x="4650404" y="1138336"/>
            <a:ext cx="2354583" cy="1633314"/>
          </a:xfrm>
          <a:prstGeom prst="ellipse">
            <a:avLst/>
          </a:prstGeom>
          <a:solidFill>
            <a:srgbClr val="0070C0"/>
          </a:solidFill>
          <a:scene3d>
            <a:camera prst="isometricOffAxis1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spcBef>
                <a:spcPct val="20000"/>
              </a:spcBef>
              <a:defRPr/>
            </a:pPr>
            <a:r>
              <a:rPr lang="cs-CZ" sz="3600" b="1" dirty="0"/>
              <a:t>JDNZ</a:t>
            </a: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098803" y="329034"/>
            <a:ext cx="1444915" cy="1293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546810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19173">
            <a:off x="874142" y="2874016"/>
            <a:ext cx="2251619" cy="358221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24684" y="4818714"/>
            <a:ext cx="1186634" cy="1616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7880" y="2543407"/>
            <a:ext cx="2453340" cy="3514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4" descr="HLEZNO DISTORZE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98"/>
          <a:stretch/>
        </p:blipFill>
        <p:spPr bwMode="auto">
          <a:xfrm rot="1163392">
            <a:off x="6923055" y="2105249"/>
            <a:ext cx="2779794" cy="3750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" name="Výbuch 2 3"/>
          <p:cNvSpPr/>
          <p:nvPr/>
        </p:nvSpPr>
        <p:spPr>
          <a:xfrm>
            <a:off x="-274319" y="-333102"/>
            <a:ext cx="13066756" cy="3533502"/>
          </a:xfrm>
          <a:prstGeom prst="irregularSeal2">
            <a:avLst/>
          </a:prstGeom>
          <a:solidFill>
            <a:srgbClr val="FF0000"/>
          </a:solidFill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2400"/>
              </a:spcBef>
              <a:defRPr/>
            </a:pPr>
            <a:r>
              <a:rPr lang="cs-CZ" sz="3600" b="1" kern="0" dirty="0">
                <a:solidFill>
                  <a:schemeClr val="bg1"/>
                </a:solidFill>
              </a:rPr>
              <a:t>Stavy po úrazech a </a:t>
            </a:r>
            <a:r>
              <a:rPr lang="cs-CZ" sz="3600" b="1" kern="0" dirty="0" err="1">
                <a:solidFill>
                  <a:schemeClr val="bg1"/>
                </a:solidFill>
              </a:rPr>
              <a:t>opercích</a:t>
            </a:r>
            <a:endParaRPr lang="cs-CZ" sz="3600" b="1" kern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75436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67951" y="1948997"/>
            <a:ext cx="12251094" cy="356539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3000" b="1" i="1" u="sng" dirty="0"/>
              <a:t>Prospektivní studie kontrolované placebem nebo aktivním komparátorem:</a:t>
            </a:r>
          </a:p>
          <a:p>
            <a:pPr>
              <a:buClr>
                <a:schemeClr val="tx1"/>
              </a:buClr>
            </a:pPr>
            <a:r>
              <a:rPr lang="cs-CZ" dirty="0"/>
              <a:t>Stavy po distorzi </a:t>
            </a:r>
            <a:r>
              <a:rPr lang="cs-CZ" dirty="0" err="1"/>
              <a:t>hlezenného</a:t>
            </a:r>
            <a:r>
              <a:rPr lang="cs-CZ" dirty="0"/>
              <a:t> kloubu </a:t>
            </a:r>
            <a:r>
              <a:rPr lang="cs-CZ" sz="2000" i="1" dirty="0"/>
              <a:t>(</a:t>
            </a:r>
            <a:r>
              <a:rPr lang="cs-CZ" sz="2000" i="1" dirty="0" err="1"/>
              <a:t>Rahn</a:t>
            </a:r>
            <a:r>
              <a:rPr lang="cs-CZ" sz="2000" i="1" dirty="0"/>
              <a:t> H.-D.)</a:t>
            </a:r>
          </a:p>
          <a:p>
            <a:pPr>
              <a:buClr>
                <a:schemeClr val="tx1"/>
              </a:buClr>
            </a:pPr>
            <a:r>
              <a:rPr lang="cs-CZ" dirty="0"/>
              <a:t>Stavy po sportovních úrazech </a:t>
            </a:r>
            <a:r>
              <a:rPr lang="cs-CZ" sz="2000" i="1" dirty="0"/>
              <a:t>(</a:t>
            </a:r>
            <a:r>
              <a:rPr lang="cs-CZ" sz="2000" i="1" dirty="0" err="1"/>
              <a:t>Baumüller</a:t>
            </a:r>
            <a:r>
              <a:rPr lang="cs-CZ" sz="2000" i="1" dirty="0"/>
              <a:t> M.)</a:t>
            </a:r>
          </a:p>
          <a:p>
            <a:pPr>
              <a:buClr>
                <a:schemeClr val="tx1"/>
              </a:buClr>
            </a:pPr>
            <a:r>
              <a:rPr lang="cs-CZ" dirty="0"/>
              <a:t>Stavy po artroskopických operacích menisku </a:t>
            </a:r>
            <a:r>
              <a:rPr lang="cs-CZ" sz="2000" i="1" dirty="0"/>
              <a:t>(</a:t>
            </a:r>
            <a:r>
              <a:rPr lang="cs-CZ" sz="2000" i="1" dirty="0" err="1"/>
              <a:t>Rahn</a:t>
            </a:r>
            <a:r>
              <a:rPr lang="cs-CZ" sz="2000" i="1" dirty="0"/>
              <a:t> H.-D.)</a:t>
            </a:r>
          </a:p>
          <a:p>
            <a:pPr>
              <a:buClr>
                <a:schemeClr val="tx1"/>
              </a:buClr>
            </a:pPr>
            <a:r>
              <a:rPr lang="cs-CZ" dirty="0"/>
              <a:t>SET v léčbě </a:t>
            </a:r>
            <a:r>
              <a:rPr lang="cs-CZ" dirty="0" err="1"/>
              <a:t>suprakondylické</a:t>
            </a:r>
            <a:r>
              <a:rPr lang="cs-CZ" dirty="0"/>
              <a:t> zlomeniny humeru u dětí </a:t>
            </a:r>
            <a:r>
              <a:rPr lang="cs-CZ" sz="2000" i="1" dirty="0"/>
              <a:t>(Gál P., Tecl R., Skotáková J., Mach V.)</a:t>
            </a:r>
          </a:p>
          <a:p>
            <a:pPr>
              <a:buClr>
                <a:schemeClr val="tx1"/>
              </a:buClr>
            </a:pPr>
            <a:r>
              <a:rPr lang="cs-CZ" dirty="0"/>
              <a:t>SET v léčbě a profylaxi </a:t>
            </a:r>
            <a:r>
              <a:rPr lang="cs-CZ" dirty="0" err="1"/>
              <a:t>potraumatických</a:t>
            </a:r>
            <a:r>
              <a:rPr lang="cs-CZ" dirty="0"/>
              <a:t> a pooperačních otoků po zlomeninách dlouhých kostí </a:t>
            </a:r>
            <a:r>
              <a:rPr lang="cs-CZ" sz="2000" i="1" dirty="0"/>
              <a:t>(</a:t>
            </a:r>
            <a:r>
              <a:rPr lang="cs-CZ" sz="2000" i="1" dirty="0" err="1"/>
              <a:t>Kameníček</a:t>
            </a:r>
            <a:r>
              <a:rPr lang="cs-CZ" sz="2000" i="1" dirty="0"/>
              <a:t> V., Holaň P., Franěk P.)</a:t>
            </a:r>
          </a:p>
        </p:txBody>
      </p:sp>
      <p:sp>
        <p:nvSpPr>
          <p:cNvPr id="7" name="Dvojitá vlna 6"/>
          <p:cNvSpPr/>
          <p:nvPr/>
        </p:nvSpPr>
        <p:spPr>
          <a:xfrm>
            <a:off x="382554" y="5857130"/>
            <a:ext cx="11402008" cy="569167"/>
          </a:xfrm>
          <a:prstGeom prst="doubleWave">
            <a:avLst>
              <a:gd name="adj1" fmla="val 6250"/>
              <a:gd name="adj2" fmla="val -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cs-CZ" sz="2400" dirty="0"/>
              <a:t>Ovlivnění časné fáze hojení může významně ovlivnit finální efekt operačního zákroku…</a:t>
            </a:r>
          </a:p>
        </p:txBody>
      </p:sp>
      <p:sp>
        <p:nvSpPr>
          <p:cNvPr id="6" name="Nadpis 1">
            <a:extLst>
              <a:ext uri="{FF2B5EF4-FFF2-40B4-BE49-F238E27FC236}">
                <a16:creationId xmlns:a16="http://schemas.microsoft.com/office/drawing/2014/main" id="{9CD4B320-48BE-4229-9276-02141CBCFEF9}"/>
              </a:ext>
            </a:extLst>
          </p:cNvPr>
          <p:cNvSpPr txBox="1">
            <a:spLocks/>
          </p:cNvSpPr>
          <p:nvPr/>
        </p:nvSpPr>
        <p:spPr>
          <a:xfrm>
            <a:off x="643457" y="546526"/>
            <a:ext cx="10880201" cy="95331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z="5400" i="1" dirty="0">
                <a:ln>
                  <a:solidFill>
                    <a:schemeClr val="accent1"/>
                  </a:solidFill>
                </a:ln>
                <a:solidFill>
                  <a:srgbClr val="FF0000"/>
                </a:solidFill>
                <a:latin typeface="+mn-lt"/>
                <a:cs typeface="Calibri" panose="020F0502020204030204" pitchFamily="34" charset="0"/>
              </a:rPr>
              <a:t>Studie – poúrazové a pooperační stavy</a:t>
            </a:r>
            <a:endParaRPr lang="cs-CZ" sz="5400" dirty="0">
              <a:solidFill>
                <a:srgbClr val="FF0000"/>
              </a:solidFill>
              <a:latin typeface="+mn-lt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29894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>
          <a:xfrm>
            <a:off x="1653091" y="1232738"/>
            <a:ext cx="9077131" cy="4351338"/>
          </a:xfrm>
        </p:spPr>
        <p:txBody>
          <a:bodyPr>
            <a:prstTxWarp prst="textCascadeUp">
              <a:avLst/>
            </a:prstTxWarp>
          </a:bodyPr>
          <a:lstStyle/>
          <a:p>
            <a:pPr marL="0" indent="0">
              <a:buNone/>
            </a:pPr>
            <a:r>
              <a:rPr lang="cs-CZ" b="1" spc="50" dirty="0">
                <a:ln w="76200">
                  <a:solidFill>
                    <a:srgbClr val="FF0000"/>
                  </a:solidFill>
                </a:ln>
                <a:solidFill>
                  <a:schemeClr val="bg2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Závěrem…</a:t>
            </a:r>
            <a:endParaRPr lang="cs-CZ" dirty="0">
              <a:ln w="76200">
                <a:solidFill>
                  <a:srgbClr val="FF0000"/>
                </a:solidFill>
              </a:ln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248469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38200" y="845820"/>
            <a:ext cx="10515600" cy="56054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36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Kombinace enzymů v léčivých přípravcích Wobenzym a </a:t>
            </a:r>
            <a:r>
              <a:rPr lang="cs-CZ" sz="36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Phlogenzym</a:t>
            </a:r>
            <a:r>
              <a:rPr lang="cs-CZ" sz="36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je bezpečná a dobře se snáší.</a:t>
            </a:r>
          </a:p>
          <a:p>
            <a:pPr marL="0" indent="0">
              <a:buNone/>
            </a:pPr>
            <a:endParaRPr lang="cs-CZ" sz="3600" u="sng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0" indent="0">
              <a:buNone/>
            </a:pPr>
            <a:r>
              <a:rPr lang="cs-CZ" sz="3600" u="sng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Terapeutické využití:</a:t>
            </a:r>
          </a:p>
          <a:p>
            <a:pPr marL="0" indent="0">
              <a:buNone/>
            </a:pPr>
            <a:r>
              <a:rPr lang="cs-CZ" sz="36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… u stavů po operacích a úrazech</a:t>
            </a:r>
          </a:p>
          <a:p>
            <a:pPr marL="0" indent="0">
              <a:buNone/>
            </a:pPr>
            <a:r>
              <a:rPr lang="cs-CZ" sz="36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… u akutních a chronických včetně recidivujících</a:t>
            </a:r>
          </a:p>
          <a:p>
            <a:pPr marL="0" indent="0">
              <a:buNone/>
            </a:pPr>
            <a:r>
              <a:rPr lang="cs-CZ" sz="36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zánětlivých, bolestivých onemocnění </a:t>
            </a:r>
          </a:p>
          <a:p>
            <a:pPr marL="0" indent="0">
              <a:buNone/>
            </a:pPr>
            <a:endParaRPr lang="cs-CZ" sz="36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0" indent="0">
              <a:buNone/>
            </a:pPr>
            <a:r>
              <a:rPr lang="cs-CZ" sz="36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Je vhodná i jako </a:t>
            </a:r>
            <a:r>
              <a:rPr lang="cs-CZ" sz="36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monoterapie</a:t>
            </a:r>
            <a:r>
              <a:rPr lang="cs-CZ" sz="36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!</a:t>
            </a:r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46516161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53750" y="2506662"/>
            <a:ext cx="6284168" cy="4351338"/>
          </a:xfrm>
        </p:spPr>
        <p:txBody>
          <a:bodyPr/>
          <a:lstStyle/>
          <a:p>
            <a:r>
              <a:rPr lang="cs-CZ" altLang="cs-CZ" b="1" dirty="0"/>
              <a:t>WADA – </a:t>
            </a:r>
            <a:r>
              <a:rPr lang="cs-CZ" altLang="cs-CZ" b="1" dirty="0" err="1"/>
              <a:t>World</a:t>
            </a:r>
            <a:r>
              <a:rPr lang="cs-CZ" altLang="cs-CZ" b="1" dirty="0"/>
              <a:t> Anti-Doping Agency</a:t>
            </a:r>
          </a:p>
          <a:p>
            <a:r>
              <a:rPr lang="cs-CZ" altLang="cs-CZ" dirty="0"/>
              <a:t>www.wada-ama.org</a:t>
            </a:r>
          </a:p>
          <a:p>
            <a:r>
              <a:rPr lang="cs-CZ" altLang="cs-CZ" dirty="0"/>
              <a:t>www.antidoping.cz</a:t>
            </a:r>
            <a:endParaRPr lang="cs-CZ" altLang="cs-CZ" dirty="0">
              <a:hlinkClick r:id="rId2"/>
            </a:endParaRPr>
          </a:p>
          <a:p>
            <a:endParaRPr lang="cs-CZ" dirty="0"/>
          </a:p>
          <a:p>
            <a:pPr marL="0" indent="0">
              <a:buNone/>
            </a:pPr>
            <a:r>
              <a:rPr lang="cs-CZ" b="1" dirty="0">
                <a:solidFill>
                  <a:srgbClr val="FF0000"/>
                </a:solidFill>
              </a:rPr>
              <a:t>Žádná ze složek </a:t>
            </a:r>
            <a:r>
              <a:rPr lang="cs-CZ" b="1" dirty="0" err="1">
                <a:solidFill>
                  <a:srgbClr val="FF0000"/>
                </a:solidFill>
              </a:rPr>
              <a:t>Wobenzymu</a:t>
            </a:r>
            <a:r>
              <a:rPr lang="cs-CZ" b="1" dirty="0">
                <a:solidFill>
                  <a:srgbClr val="FF0000"/>
                </a:solidFill>
              </a:rPr>
              <a:t> </a:t>
            </a:r>
          </a:p>
          <a:p>
            <a:pPr marL="0" indent="0">
              <a:buNone/>
            </a:pPr>
            <a:r>
              <a:rPr lang="cs-CZ" b="1" dirty="0">
                <a:solidFill>
                  <a:srgbClr val="FF0000"/>
                </a:solidFill>
              </a:rPr>
              <a:t>nebo </a:t>
            </a:r>
            <a:r>
              <a:rPr lang="cs-CZ" b="1" dirty="0" err="1">
                <a:solidFill>
                  <a:srgbClr val="FF0000"/>
                </a:solidFill>
              </a:rPr>
              <a:t>Phlogenzymu</a:t>
            </a:r>
            <a:r>
              <a:rPr lang="cs-CZ" b="1" dirty="0">
                <a:solidFill>
                  <a:srgbClr val="FF0000"/>
                </a:solidFill>
              </a:rPr>
              <a:t> není </a:t>
            </a:r>
          </a:p>
          <a:p>
            <a:pPr marL="0" indent="0">
              <a:buNone/>
            </a:pPr>
            <a:r>
              <a:rPr lang="cs-CZ" b="1" dirty="0">
                <a:solidFill>
                  <a:srgbClr val="FF0000"/>
                </a:solidFill>
              </a:rPr>
              <a:t>na seznamu zakázaných látek!</a:t>
            </a:r>
            <a:br>
              <a:rPr lang="cs-CZ" dirty="0"/>
            </a:br>
            <a:endParaRPr lang="cs-CZ" dirty="0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37918" y="1796698"/>
            <a:ext cx="3844826" cy="5006002"/>
          </a:xfrm>
          <a:prstGeom prst="rect">
            <a:avLst/>
          </a:prstGeom>
        </p:spPr>
      </p:pic>
      <p:sp>
        <p:nvSpPr>
          <p:cNvPr id="5" name="Nadpis 1">
            <a:extLst>
              <a:ext uri="{FF2B5EF4-FFF2-40B4-BE49-F238E27FC236}">
                <a16:creationId xmlns:a16="http://schemas.microsoft.com/office/drawing/2014/main" id="{675FEFE4-55A2-478D-8B56-188F7FCB7FCD}"/>
              </a:ext>
            </a:extLst>
          </p:cNvPr>
          <p:cNvSpPr txBox="1">
            <a:spLocks/>
          </p:cNvSpPr>
          <p:nvPr/>
        </p:nvSpPr>
        <p:spPr>
          <a:xfrm>
            <a:off x="445192" y="488406"/>
            <a:ext cx="11301616" cy="95331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z="5400" i="1" dirty="0">
                <a:ln>
                  <a:solidFill>
                    <a:schemeClr val="accent1"/>
                  </a:solidFill>
                </a:ln>
                <a:solidFill>
                  <a:srgbClr val="FF0000"/>
                </a:solidFill>
                <a:latin typeface="+mn-lt"/>
                <a:cs typeface="Calibri" panose="020F0502020204030204" pitchFamily="34" charset="0"/>
              </a:rPr>
              <a:t>Léky pro SET – dopingová problematiky</a:t>
            </a:r>
            <a:endParaRPr lang="cs-CZ" sz="5400" dirty="0">
              <a:solidFill>
                <a:srgbClr val="FF0000"/>
              </a:solidFill>
              <a:latin typeface="+mn-lt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0857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524000" y="503211"/>
            <a:ext cx="9144000" cy="953310"/>
          </a:xfrm>
          <a:noFill/>
        </p:spPr>
        <p:txBody>
          <a:bodyPr>
            <a:noAutofit/>
          </a:bodyPr>
          <a:lstStyle/>
          <a:p>
            <a:r>
              <a:rPr lang="cs-CZ" sz="5400" i="1" dirty="0">
                <a:ln>
                  <a:solidFill>
                    <a:schemeClr val="accent1"/>
                  </a:solidFill>
                </a:ln>
                <a:solidFill>
                  <a:srgbClr val="FF0000"/>
                </a:solidFill>
                <a:latin typeface="+mn-lt"/>
                <a:cs typeface="Calibri" panose="020F0502020204030204" pitchFamily="34" charset="0"/>
              </a:rPr>
              <a:t>Co jsou to Enzymy </a:t>
            </a:r>
            <a:endParaRPr lang="cs-CZ" sz="5400" dirty="0">
              <a:solidFill>
                <a:srgbClr val="FF0000"/>
              </a:solidFill>
              <a:latin typeface="+mn-lt"/>
              <a:cs typeface="Calibri" panose="020F0502020204030204" pitchFamily="34" charset="0"/>
            </a:endParaRP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371733" y="2207418"/>
            <a:ext cx="11448534" cy="3638254"/>
          </a:xfrm>
        </p:spPr>
        <p:txBody>
          <a:bodyPr>
            <a:noAutofit/>
          </a:bodyPr>
          <a:lstStyle/>
          <a:p>
            <a:pPr marL="457200" indent="-457200" algn="l">
              <a:buFont typeface="Arial" panose="020B0604020202020204" pitchFamily="34" charset="0"/>
              <a:buChar char="•"/>
            </a:pPr>
            <a:endParaRPr lang="cs-CZ" sz="3200" b="1" dirty="0">
              <a:effectLst/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cs-CZ" sz="3200" b="1" dirty="0">
                <a:effectLst/>
              </a:rPr>
              <a:t>látky bílkovinné povahy (biokatalyzátory), které</a:t>
            </a:r>
            <a:r>
              <a:rPr lang="cs-CZ" sz="3200" b="1" dirty="0"/>
              <a:t> štěpí (tráví) cukry, tuky, bílkoviny 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cs-CZ" sz="3200" b="1" dirty="0"/>
              <a:t>určují povahu i rychlost chemických reakcí a řídí většinu biochemických procesů v těle </a:t>
            </a:r>
            <a:endParaRPr lang="cs-CZ" sz="3200" dirty="0"/>
          </a:p>
          <a:p>
            <a:pPr marL="457200" indent="-457200" algn="l">
              <a:buFont typeface="Arial" panose="020B0604020202020204" pitchFamily="34" charset="0"/>
              <a:buChar char="•"/>
            </a:pPr>
            <a:endParaRPr lang="cs-CZ" sz="3200" dirty="0"/>
          </a:p>
          <a:p>
            <a:pPr algn="l"/>
            <a:endParaRPr lang="cs-CZ" sz="3200" b="1" dirty="0"/>
          </a:p>
          <a:p>
            <a:pPr marL="457200" indent="-457200" algn="l">
              <a:buFont typeface="Arial" panose="020B0604020202020204" pitchFamily="34" charset="0"/>
              <a:buChar char="•"/>
            </a:pPr>
            <a:endParaRPr lang="cs-CZ" sz="3200" dirty="0"/>
          </a:p>
          <a:p>
            <a:pPr algn="l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10528227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43584" y="589809"/>
            <a:ext cx="1822876" cy="2035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Obdélník 5"/>
          <p:cNvSpPr/>
          <p:nvPr/>
        </p:nvSpPr>
        <p:spPr>
          <a:xfrm>
            <a:off x="1203649" y="1047359"/>
            <a:ext cx="36949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600" i="1" dirty="0">
                <a:effectLst>
                  <a:glow rad="101600">
                    <a:schemeClr val="accent5">
                      <a:lumMod val="20000"/>
                      <a:lumOff val="80000"/>
                      <a:alpha val="60000"/>
                    </a:schemeClr>
                  </a:glow>
                </a:effectLst>
              </a:rPr>
              <a:t>MUDr. Aleš Kočár</a:t>
            </a:r>
          </a:p>
        </p:txBody>
      </p:sp>
      <p:sp>
        <p:nvSpPr>
          <p:cNvPr id="8" name="Oválný bublinový popisek 7"/>
          <p:cNvSpPr/>
          <p:nvPr/>
        </p:nvSpPr>
        <p:spPr>
          <a:xfrm>
            <a:off x="3398997" y="2179180"/>
            <a:ext cx="5394005" cy="4090992"/>
          </a:xfrm>
          <a:prstGeom prst="wedgeEllipseCallout">
            <a:avLst>
              <a:gd name="adj1" fmla="val -58962"/>
              <a:gd name="adj2" fmla="val -58968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cs-CZ" sz="2800" i="1" dirty="0" err="1">
                <a:effectLst>
                  <a:glow rad="101600">
                    <a:schemeClr val="accent5">
                      <a:lumMod val="20000"/>
                      <a:lumOff val="80000"/>
                      <a:alpha val="60000"/>
                    </a:schemeClr>
                  </a:glow>
                </a:effectLst>
              </a:rPr>
              <a:t>Head</a:t>
            </a:r>
            <a:r>
              <a:rPr lang="cs-CZ" sz="2800" i="1" dirty="0">
                <a:effectLst>
                  <a:glow rad="101600">
                    <a:schemeClr val="accent5">
                      <a:lumMod val="20000"/>
                      <a:lumOff val="80000"/>
                      <a:alpha val="60000"/>
                    </a:schemeClr>
                  </a:glow>
                </a:effectLst>
              </a:rPr>
              <a:t> </a:t>
            </a:r>
            <a:r>
              <a:rPr lang="cs-CZ" sz="2800" i="1" dirty="0" err="1">
                <a:effectLst>
                  <a:glow rad="101600">
                    <a:schemeClr val="accent5">
                      <a:lumMod val="20000"/>
                      <a:lumOff val="80000"/>
                      <a:alpha val="60000"/>
                    </a:schemeClr>
                  </a:glow>
                </a:effectLst>
              </a:rPr>
              <a:t>Medical</a:t>
            </a:r>
            <a:r>
              <a:rPr lang="cs-CZ" sz="2800" i="1" dirty="0">
                <a:effectLst>
                  <a:glow rad="101600">
                    <a:schemeClr val="accent5">
                      <a:lumMod val="20000"/>
                      <a:lumOff val="80000"/>
                      <a:alpha val="60000"/>
                    </a:schemeClr>
                  </a:glow>
                </a:effectLst>
              </a:rPr>
              <a:t> </a:t>
            </a:r>
            <a:r>
              <a:rPr lang="cs-CZ" sz="2800" i="1" dirty="0" err="1">
                <a:effectLst>
                  <a:glow rad="101600">
                    <a:schemeClr val="accent5">
                      <a:lumMod val="20000"/>
                      <a:lumOff val="80000"/>
                      <a:alpha val="60000"/>
                    </a:schemeClr>
                  </a:glow>
                </a:effectLst>
              </a:rPr>
              <a:t>Advisor</a:t>
            </a:r>
            <a:endParaRPr lang="cs-CZ" sz="2800" i="1" dirty="0">
              <a:effectLst>
                <a:glow rad="101600">
                  <a:schemeClr val="accent5">
                    <a:lumMod val="20000"/>
                    <a:lumOff val="80000"/>
                    <a:alpha val="60000"/>
                  </a:schemeClr>
                </a:glow>
              </a:effectLst>
            </a:endParaRPr>
          </a:p>
          <a:p>
            <a:r>
              <a:rPr lang="cs-CZ" sz="2800" i="1" dirty="0">
                <a:effectLst>
                  <a:glow rad="101600">
                    <a:schemeClr val="accent5">
                      <a:lumMod val="20000"/>
                      <a:lumOff val="80000"/>
                      <a:alpha val="60000"/>
                    </a:schemeClr>
                  </a:glow>
                </a:effectLst>
              </a:rPr>
              <a:t>MUCOS Pharma CZ, s.r.o.</a:t>
            </a:r>
          </a:p>
          <a:p>
            <a:r>
              <a:rPr lang="cs-CZ" sz="2800" i="1" dirty="0">
                <a:effectLst>
                  <a:glow rad="101600">
                    <a:schemeClr val="accent5">
                      <a:lumMod val="20000"/>
                      <a:lumOff val="80000"/>
                      <a:alpha val="60000"/>
                    </a:schemeClr>
                  </a:glow>
                </a:effectLst>
              </a:rPr>
              <a:t>NESTLÉ Health Science</a:t>
            </a:r>
          </a:p>
          <a:p>
            <a:r>
              <a:rPr lang="cs-CZ" sz="2800" i="1" dirty="0">
                <a:effectLst>
                  <a:glow rad="101600">
                    <a:schemeClr val="accent5">
                      <a:lumMod val="20000"/>
                      <a:lumOff val="80000"/>
                      <a:alpha val="60000"/>
                    </a:schemeClr>
                  </a:glow>
                </a:effectLst>
              </a:rPr>
              <a:t>Uhříněveská 448</a:t>
            </a:r>
          </a:p>
          <a:p>
            <a:r>
              <a:rPr lang="cs-CZ" sz="2800" i="1" dirty="0">
                <a:effectLst>
                  <a:glow rad="101600">
                    <a:schemeClr val="accent5">
                      <a:lumMod val="20000"/>
                      <a:lumOff val="80000"/>
                      <a:alpha val="60000"/>
                    </a:schemeClr>
                  </a:glow>
                </a:effectLst>
              </a:rPr>
              <a:t>252 43 Průhonice</a:t>
            </a:r>
          </a:p>
          <a:p>
            <a:r>
              <a:rPr lang="cs-CZ" sz="2800" i="1" dirty="0">
                <a:effectLst>
                  <a:glow rad="101600">
                    <a:schemeClr val="accent5">
                      <a:lumMod val="20000"/>
                      <a:lumOff val="80000"/>
                      <a:alpha val="60000"/>
                    </a:schemeClr>
                  </a:glow>
                </a:effectLst>
              </a:rPr>
              <a:t>+420 725 004 204</a:t>
            </a:r>
          </a:p>
          <a:p>
            <a:r>
              <a:rPr lang="cs-CZ" sz="2800" i="1" dirty="0">
                <a:solidFill>
                  <a:schemeClr val="bg1"/>
                </a:solidFill>
                <a:effectLst>
                  <a:glow rad="101600">
                    <a:schemeClr val="accent5">
                      <a:lumMod val="20000"/>
                      <a:lumOff val="80000"/>
                      <a:alpha val="60000"/>
                    </a:schemeClr>
                  </a:glow>
                </a:effectLst>
              </a:rPr>
              <a:t>akocar@mucos.cz</a:t>
            </a:r>
          </a:p>
        </p:txBody>
      </p:sp>
    </p:spTree>
    <p:extLst>
      <p:ext uri="{BB962C8B-B14F-4D97-AF65-F5344CB8AC3E}">
        <p14:creationId xmlns:p14="http://schemas.microsoft.com/office/powerpoint/2010/main" val="19486652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947866" y="1012328"/>
            <a:ext cx="10296267" cy="953310"/>
          </a:xfrm>
          <a:noFill/>
        </p:spPr>
        <p:txBody>
          <a:bodyPr>
            <a:noAutofit/>
          </a:bodyPr>
          <a:lstStyle/>
          <a:p>
            <a:r>
              <a:rPr lang="cs-CZ" sz="5400" i="1" dirty="0">
                <a:ln>
                  <a:solidFill>
                    <a:schemeClr val="accent1"/>
                  </a:solidFill>
                </a:ln>
                <a:solidFill>
                  <a:srgbClr val="FF0000"/>
                </a:solidFill>
                <a:latin typeface="+mn-lt"/>
                <a:cs typeface="Calibri" panose="020F0502020204030204" pitchFamily="34" charset="0"/>
              </a:rPr>
              <a:t>Co je to Systémová </a:t>
            </a:r>
            <a:r>
              <a:rPr lang="cs-CZ" sz="5400" i="1" dirty="0" err="1">
                <a:ln>
                  <a:solidFill>
                    <a:schemeClr val="accent1"/>
                  </a:solidFill>
                </a:ln>
                <a:solidFill>
                  <a:srgbClr val="FF0000"/>
                </a:solidFill>
                <a:latin typeface="+mn-lt"/>
                <a:cs typeface="Calibri" panose="020F0502020204030204" pitchFamily="34" charset="0"/>
              </a:rPr>
              <a:t>enzymoterapie</a:t>
            </a:r>
            <a:r>
              <a:rPr lang="cs-CZ" sz="5400" i="1" dirty="0">
                <a:ln>
                  <a:solidFill>
                    <a:schemeClr val="accent1"/>
                  </a:solidFill>
                </a:ln>
                <a:solidFill>
                  <a:srgbClr val="FF0000"/>
                </a:solidFill>
                <a:latin typeface="+mn-lt"/>
                <a:cs typeface="Calibri" panose="020F0502020204030204" pitchFamily="34" charset="0"/>
              </a:rPr>
              <a:t> (SET)</a:t>
            </a:r>
            <a:endParaRPr lang="cs-CZ" sz="5400" dirty="0">
              <a:solidFill>
                <a:srgbClr val="FF0000"/>
              </a:solidFill>
              <a:latin typeface="+mn-lt"/>
              <a:cs typeface="Calibri" panose="020F0502020204030204" pitchFamily="34" charset="0"/>
            </a:endParaRP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371733" y="2207418"/>
            <a:ext cx="11448534" cy="3638254"/>
          </a:xfrm>
        </p:spPr>
        <p:txBody>
          <a:bodyPr>
            <a:noAutofit/>
          </a:bodyPr>
          <a:lstStyle/>
          <a:p>
            <a:pPr algn="l"/>
            <a:endParaRPr lang="cs-CZ" sz="3200" dirty="0"/>
          </a:p>
          <a:p>
            <a:pPr algn="l"/>
            <a:endParaRPr lang="cs-CZ" sz="3200" dirty="0"/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cs-CZ" sz="3200" b="1" dirty="0"/>
              <a:t>d</a:t>
            </a:r>
            <a:r>
              <a:rPr lang="cs-CZ" sz="3200" b="1" dirty="0">
                <a:effectLst/>
              </a:rPr>
              <a:t>ruh </a:t>
            </a:r>
            <a:r>
              <a:rPr lang="cs-CZ" sz="3200" b="1" dirty="0"/>
              <a:t>léčby</a:t>
            </a:r>
            <a:r>
              <a:rPr lang="cs-CZ" sz="3200" b="1" dirty="0">
                <a:effectLst/>
              </a:rPr>
              <a:t>, </a:t>
            </a:r>
            <a:r>
              <a:rPr lang="cs-CZ" sz="3200" b="1" dirty="0"/>
              <a:t>jenž</a:t>
            </a:r>
            <a:r>
              <a:rPr lang="cs-CZ" sz="3200" b="1" dirty="0">
                <a:effectLst/>
              </a:rPr>
              <a:t> využívá systémové p. o. aplikace </a:t>
            </a:r>
            <a:r>
              <a:rPr lang="cs-CZ" sz="3200" b="1" dirty="0"/>
              <a:t>enzymů – </a:t>
            </a:r>
          </a:p>
          <a:p>
            <a:pPr algn="l"/>
            <a:endParaRPr lang="cs-CZ" sz="3200" b="1" dirty="0"/>
          </a:p>
          <a:p>
            <a:pPr algn="l"/>
            <a:r>
              <a:rPr lang="cs-CZ" sz="3200" b="1" i="1" dirty="0"/>
              <a:t>                        </a:t>
            </a:r>
            <a:r>
              <a:rPr lang="cs-CZ" sz="3200" b="1" i="1" dirty="0" err="1"/>
              <a:t>Wobenzym</a:t>
            </a:r>
            <a:r>
              <a:rPr lang="cs-CZ" sz="3200" b="1" i="1" dirty="0"/>
              <a:t> </a:t>
            </a:r>
            <a:r>
              <a:rPr lang="cs-CZ" sz="3200" b="1" i="1" dirty="0" err="1"/>
              <a:t>tbl</a:t>
            </a:r>
            <a:r>
              <a:rPr lang="cs-CZ" sz="3200" b="1" i="1" dirty="0"/>
              <a:t>.;    </a:t>
            </a:r>
            <a:r>
              <a:rPr lang="cs-CZ" sz="3200" b="1" i="1" dirty="0" err="1"/>
              <a:t>Phlogenzym</a:t>
            </a:r>
            <a:r>
              <a:rPr lang="cs-CZ" sz="3200" b="1" i="1" dirty="0"/>
              <a:t> </a:t>
            </a:r>
            <a:r>
              <a:rPr lang="cs-CZ" sz="3200" b="1" i="1" dirty="0" err="1"/>
              <a:t>tbl</a:t>
            </a:r>
            <a:r>
              <a:rPr lang="cs-CZ" sz="3200" b="1" i="1" dirty="0"/>
              <a:t>.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endParaRPr lang="cs-CZ" sz="3200" dirty="0"/>
          </a:p>
          <a:p>
            <a:pPr algn="l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0422346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248031" y="389734"/>
            <a:ext cx="9695935" cy="953310"/>
          </a:xfrm>
          <a:noFill/>
        </p:spPr>
        <p:txBody>
          <a:bodyPr>
            <a:noAutofit/>
          </a:bodyPr>
          <a:lstStyle/>
          <a:p>
            <a:r>
              <a:rPr lang="cs-CZ" sz="5400" i="1" dirty="0">
                <a:ln>
                  <a:solidFill>
                    <a:schemeClr val="accent1"/>
                  </a:solidFill>
                </a:ln>
                <a:solidFill>
                  <a:srgbClr val="FF0000"/>
                </a:solidFill>
                <a:latin typeface="+mn-lt"/>
                <a:cs typeface="Calibri" panose="020F0502020204030204" pitchFamily="34" charset="0"/>
              </a:rPr>
              <a:t>Co je to Zánět  </a:t>
            </a:r>
            <a:endParaRPr lang="cs-CZ" sz="5400" dirty="0">
              <a:solidFill>
                <a:srgbClr val="FF0000"/>
              </a:solidFill>
              <a:latin typeface="+mn-lt"/>
              <a:cs typeface="Calibri" panose="020F0502020204030204" pitchFamily="34" charset="0"/>
            </a:endParaRP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583526" y="2345010"/>
            <a:ext cx="11451955" cy="4982547"/>
          </a:xfrm>
        </p:spPr>
        <p:txBody>
          <a:bodyPr>
            <a:noAutofit/>
          </a:bodyPr>
          <a:lstStyle/>
          <a:p>
            <a:pPr algn="l"/>
            <a:endParaRPr lang="cs-CZ" sz="500" b="1" dirty="0"/>
          </a:p>
          <a:p>
            <a:pPr algn="l"/>
            <a:r>
              <a:rPr lang="cs-CZ" sz="3200" b="1" i="1" dirty="0"/>
              <a:t>ZÁNĚT: </a:t>
            </a:r>
          </a:p>
          <a:p>
            <a:pPr algn="l"/>
            <a:endParaRPr lang="cs-CZ" sz="3200" b="1" i="1" dirty="0"/>
          </a:p>
          <a:p>
            <a:pPr marL="457200" indent="-457200" algn="l">
              <a:buFontTx/>
              <a:buChar char="-"/>
            </a:pPr>
            <a:r>
              <a:rPr lang="cs-CZ" sz="3200" b="1" dirty="0"/>
              <a:t>je základním obranným mechanismem našeho organismu </a:t>
            </a:r>
          </a:p>
          <a:p>
            <a:pPr algn="l"/>
            <a:r>
              <a:rPr lang="cs-CZ" sz="3200" b="1" dirty="0"/>
              <a:t>     při  většině traumat a onemocnění</a:t>
            </a:r>
          </a:p>
          <a:p>
            <a:pPr algn="l"/>
            <a:endParaRPr lang="cs-CZ" sz="3200" b="1" dirty="0"/>
          </a:p>
          <a:p>
            <a:pPr marL="457200" indent="-457200" algn="l">
              <a:buFontTx/>
              <a:buChar char="-"/>
            </a:pPr>
            <a:r>
              <a:rPr lang="cs-CZ" sz="3200" b="1" dirty="0"/>
              <a:t>nutno si uvědomit, že …… </a:t>
            </a:r>
            <a:r>
              <a:rPr lang="cs-CZ" sz="3200" b="1" i="1" dirty="0"/>
              <a:t>Zánět = Hojení</a:t>
            </a:r>
          </a:p>
          <a:p>
            <a:pPr algn="l"/>
            <a:endParaRPr lang="cs-CZ" b="1" i="1" dirty="0">
              <a:solidFill>
                <a:srgbClr val="002060"/>
              </a:solidFill>
            </a:endParaRPr>
          </a:p>
          <a:p>
            <a:pPr algn="l"/>
            <a:endParaRPr lang="cs-CZ" sz="500" b="1" i="1" dirty="0">
              <a:solidFill>
                <a:srgbClr val="002060"/>
              </a:solidFill>
            </a:endParaRPr>
          </a:p>
          <a:p>
            <a:pPr algn="l"/>
            <a:endParaRPr lang="cs-CZ" sz="3200" b="1" dirty="0"/>
          </a:p>
          <a:p>
            <a:pPr algn="l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4556262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404026" y="515567"/>
            <a:ext cx="9144000" cy="953310"/>
          </a:xfrm>
          <a:noFill/>
        </p:spPr>
        <p:txBody>
          <a:bodyPr>
            <a:noAutofit/>
          </a:bodyPr>
          <a:lstStyle/>
          <a:p>
            <a:r>
              <a:rPr lang="cs-CZ" sz="5400" i="1" dirty="0">
                <a:ln>
                  <a:solidFill>
                    <a:schemeClr val="accent1"/>
                  </a:solidFill>
                </a:ln>
                <a:solidFill>
                  <a:srgbClr val="FF0000"/>
                </a:solidFill>
                <a:latin typeface="+mn-lt"/>
                <a:cs typeface="Calibri" panose="020F0502020204030204" pitchFamily="34" charset="0"/>
              </a:rPr>
              <a:t>Trauma ve sportu</a:t>
            </a:r>
            <a:endParaRPr lang="cs-CZ" sz="5400" dirty="0">
              <a:solidFill>
                <a:srgbClr val="FF0000"/>
              </a:solidFill>
              <a:latin typeface="+mn-lt"/>
              <a:cs typeface="Calibri" panose="020F0502020204030204" pitchFamily="34" charset="0"/>
            </a:endParaRP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687897" y="1546696"/>
            <a:ext cx="10944732" cy="4795737"/>
          </a:xfrm>
        </p:spPr>
        <p:txBody>
          <a:bodyPr>
            <a:normAutofit fontScale="92500" lnSpcReduction="20000"/>
          </a:bodyPr>
          <a:lstStyle/>
          <a:p>
            <a:pPr marL="457200" indent="-457200" algn="l">
              <a:buFont typeface="Arial" panose="020B0604020202020204" pitchFamily="34" charset="0"/>
              <a:buChar char="•"/>
            </a:pPr>
            <a:endParaRPr lang="cs-CZ" sz="3200" b="1" dirty="0"/>
          </a:p>
          <a:p>
            <a:pPr marL="457200" indent="-457200" algn="l">
              <a:buFont typeface="Arial" panose="020B0604020202020204" pitchFamily="34" charset="0"/>
              <a:buChar char="•"/>
            </a:pPr>
            <a:endParaRPr lang="cs-CZ" sz="3200" b="1" dirty="0"/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cs-CZ" sz="3200" b="1" dirty="0"/>
              <a:t>Pooperační a poúrazové stavy 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cs-CZ" sz="3200" b="1" dirty="0"/>
              <a:t>Systémová onemocnění </a:t>
            </a:r>
            <a:r>
              <a:rPr lang="cs-CZ" dirty="0"/>
              <a:t>(nemoci pohybového ústrojí – nemoci kosterního, svalového, nervového systému…, kardiovaskulární onemocnění…)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endParaRPr lang="cs-CZ" sz="3200" b="1" dirty="0"/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cs-CZ" sz="3200" b="1" dirty="0"/>
              <a:t>Stavy související s onkologickými diagnózami</a:t>
            </a:r>
          </a:p>
          <a:p>
            <a:pPr algn="l"/>
            <a:endParaRPr lang="cs-CZ" sz="3200" b="1" dirty="0"/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cs-CZ" sz="3200" b="1" dirty="0"/>
              <a:t>Rekondice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endParaRPr lang="cs-CZ" sz="3200" b="1" dirty="0"/>
          </a:p>
          <a:p>
            <a:pPr algn="l"/>
            <a:r>
              <a:rPr lang="cs-CZ" sz="3200" b="1" dirty="0"/>
              <a:t>                                             </a:t>
            </a:r>
          </a:p>
          <a:p>
            <a:pPr algn="l"/>
            <a:endParaRPr lang="cs-CZ" sz="3200" b="1" dirty="0"/>
          </a:p>
          <a:p>
            <a:pPr algn="l">
              <a:buClr>
                <a:schemeClr val="tx1"/>
              </a:buClr>
            </a:pPr>
            <a:endParaRPr lang="cs-CZ" sz="3200" dirty="0"/>
          </a:p>
          <a:p>
            <a:pPr marL="457200" indent="-457200" algn="l">
              <a:buFont typeface="Arial" panose="020B0604020202020204" pitchFamily="34" charset="0"/>
              <a:buChar char="•"/>
            </a:pPr>
            <a:endParaRPr lang="cs-CZ" sz="3200" dirty="0"/>
          </a:p>
        </p:txBody>
      </p:sp>
    </p:spTree>
    <p:extLst>
      <p:ext uri="{BB962C8B-B14F-4D97-AF65-F5344CB8AC3E}">
        <p14:creationId xmlns:p14="http://schemas.microsoft.com/office/powerpoint/2010/main" val="32583662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524000" y="503211"/>
            <a:ext cx="9144000" cy="953310"/>
          </a:xfrm>
          <a:noFill/>
        </p:spPr>
        <p:txBody>
          <a:bodyPr>
            <a:noAutofit/>
          </a:bodyPr>
          <a:lstStyle/>
          <a:p>
            <a:r>
              <a:rPr lang="cs-CZ" sz="5400" i="1" dirty="0">
                <a:ln>
                  <a:solidFill>
                    <a:schemeClr val="accent1"/>
                  </a:solidFill>
                </a:ln>
                <a:solidFill>
                  <a:srgbClr val="FF0000"/>
                </a:solidFill>
                <a:latin typeface="+mn-lt"/>
                <a:cs typeface="Calibri" panose="020F0502020204030204" pitchFamily="34" charset="0"/>
              </a:rPr>
              <a:t>Proč SET? </a:t>
            </a:r>
            <a:endParaRPr lang="cs-CZ" sz="5400" dirty="0">
              <a:solidFill>
                <a:srgbClr val="FF0000"/>
              </a:solidFill>
              <a:latin typeface="+mn-lt"/>
              <a:cs typeface="Calibri" panose="020F0502020204030204" pitchFamily="34" charset="0"/>
            </a:endParaRP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530946" y="1604865"/>
            <a:ext cx="11418038" cy="4982547"/>
          </a:xfrm>
        </p:spPr>
        <p:txBody>
          <a:bodyPr>
            <a:noAutofit/>
          </a:bodyPr>
          <a:lstStyle/>
          <a:p>
            <a:pPr algn="l"/>
            <a:endParaRPr lang="cs-CZ" sz="3200" b="1" dirty="0"/>
          </a:p>
          <a:p>
            <a:pPr algn="l"/>
            <a:r>
              <a:rPr lang="cs-CZ" sz="3200" b="1" dirty="0"/>
              <a:t>Proč je tak široké léčebné využití SET napříč mnoha medicínskými obory včetně sportovní medicíny?</a:t>
            </a:r>
          </a:p>
          <a:p>
            <a:pPr algn="l"/>
            <a:endParaRPr lang="cs-CZ" sz="3200" b="1" dirty="0"/>
          </a:p>
          <a:p>
            <a:endParaRPr lang="cs-CZ" sz="3200" b="1" i="1" dirty="0"/>
          </a:p>
          <a:p>
            <a:pPr algn="l"/>
            <a:r>
              <a:rPr lang="cs-CZ" sz="3200" b="1" i="1" dirty="0"/>
              <a:t>                      Trauma = </a:t>
            </a:r>
            <a:r>
              <a:rPr lang="cs-CZ" sz="3600" b="1" i="1" dirty="0"/>
              <a:t>Zánět</a:t>
            </a:r>
            <a:r>
              <a:rPr lang="cs-CZ" sz="3200" b="1" i="1" dirty="0"/>
              <a:t> = </a:t>
            </a:r>
            <a:r>
              <a:rPr lang="cs-CZ" sz="4000" b="1" i="1" dirty="0"/>
              <a:t>Enzymy</a:t>
            </a:r>
            <a:r>
              <a:rPr lang="cs-CZ" sz="3200" b="1" i="1" dirty="0"/>
              <a:t> = </a:t>
            </a:r>
            <a:r>
              <a:rPr lang="cs-CZ" sz="4400" b="1" i="1" dirty="0"/>
              <a:t>Hojení</a:t>
            </a:r>
            <a:r>
              <a:rPr lang="cs-CZ" sz="3200" b="1" i="1" dirty="0"/>
              <a:t> </a:t>
            </a:r>
          </a:p>
          <a:p>
            <a:pPr algn="l"/>
            <a:endParaRPr lang="cs-CZ" sz="3200" b="1" dirty="0"/>
          </a:p>
          <a:p>
            <a:pPr algn="l"/>
            <a:endParaRPr lang="cs-CZ" sz="3200" b="1" dirty="0"/>
          </a:p>
          <a:p>
            <a:pPr algn="l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6930083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432018" y="361989"/>
            <a:ext cx="9144000" cy="953310"/>
          </a:xfrm>
          <a:noFill/>
        </p:spPr>
        <p:txBody>
          <a:bodyPr>
            <a:noAutofit/>
          </a:bodyPr>
          <a:lstStyle/>
          <a:p>
            <a:r>
              <a:rPr lang="cs-CZ" sz="5400" i="1" dirty="0">
                <a:ln>
                  <a:solidFill>
                    <a:schemeClr val="accent1"/>
                  </a:solidFill>
                </a:ln>
                <a:solidFill>
                  <a:srgbClr val="FF0000"/>
                </a:solidFill>
                <a:latin typeface="+mn-lt"/>
                <a:cs typeface="Calibri" panose="020F0502020204030204" pitchFamily="34" charset="0"/>
              </a:rPr>
              <a:t>SET  x  Zánět  x Medicína</a:t>
            </a:r>
            <a:endParaRPr lang="cs-CZ" sz="5400" dirty="0">
              <a:solidFill>
                <a:srgbClr val="FF0000"/>
              </a:solidFill>
              <a:latin typeface="+mn-lt"/>
              <a:cs typeface="Calibri" panose="020F0502020204030204" pitchFamily="34" charset="0"/>
            </a:endParaRPr>
          </a:p>
        </p:txBody>
      </p:sp>
      <p:sp>
        <p:nvSpPr>
          <p:cNvPr id="4" name="Volný tvar 3"/>
          <p:cNvSpPr/>
          <p:nvPr/>
        </p:nvSpPr>
        <p:spPr>
          <a:xfrm>
            <a:off x="-698799" y="1862388"/>
            <a:ext cx="12152891" cy="4627309"/>
          </a:xfrm>
          <a:custGeom>
            <a:avLst/>
            <a:gdLst>
              <a:gd name="connsiteX0" fmla="*/ 0 w 9396815"/>
              <a:gd name="connsiteY0" fmla="*/ 1562617 h 3652674"/>
              <a:gd name="connsiteX1" fmla="*/ 46653 w 9396815"/>
              <a:gd name="connsiteY1" fmla="*/ 1543955 h 3652674"/>
              <a:gd name="connsiteX2" fmla="*/ 83976 w 9396815"/>
              <a:gd name="connsiteY2" fmla="*/ 1497302 h 3652674"/>
              <a:gd name="connsiteX3" fmla="*/ 121298 w 9396815"/>
              <a:gd name="connsiteY3" fmla="*/ 1478641 h 3652674"/>
              <a:gd name="connsiteX4" fmla="*/ 195943 w 9396815"/>
              <a:gd name="connsiteY4" fmla="*/ 1403996 h 3652674"/>
              <a:gd name="connsiteX5" fmla="*/ 223935 w 9396815"/>
              <a:gd name="connsiteY5" fmla="*/ 1376004 h 3652674"/>
              <a:gd name="connsiteX6" fmla="*/ 242596 w 9396815"/>
              <a:gd name="connsiteY6" fmla="*/ 1348012 h 3652674"/>
              <a:gd name="connsiteX7" fmla="*/ 279919 w 9396815"/>
              <a:gd name="connsiteY7" fmla="*/ 1310690 h 3652674"/>
              <a:gd name="connsiteX8" fmla="*/ 307911 w 9396815"/>
              <a:gd name="connsiteY8" fmla="*/ 1273368 h 3652674"/>
              <a:gd name="connsiteX9" fmla="*/ 326572 w 9396815"/>
              <a:gd name="connsiteY9" fmla="*/ 1254706 h 3652674"/>
              <a:gd name="connsiteX10" fmla="*/ 419878 w 9396815"/>
              <a:gd name="connsiteY10" fmla="*/ 1124078 h 3652674"/>
              <a:gd name="connsiteX11" fmla="*/ 475862 w 9396815"/>
              <a:gd name="connsiteY11" fmla="*/ 1068094 h 3652674"/>
              <a:gd name="connsiteX12" fmla="*/ 522515 w 9396815"/>
              <a:gd name="connsiteY12" fmla="*/ 1002780 h 3652674"/>
              <a:gd name="connsiteX13" fmla="*/ 541176 w 9396815"/>
              <a:gd name="connsiteY13" fmla="*/ 965457 h 3652674"/>
              <a:gd name="connsiteX14" fmla="*/ 559837 w 9396815"/>
              <a:gd name="connsiteY14" fmla="*/ 937466 h 3652674"/>
              <a:gd name="connsiteX15" fmla="*/ 578498 w 9396815"/>
              <a:gd name="connsiteY15" fmla="*/ 890812 h 3652674"/>
              <a:gd name="connsiteX16" fmla="*/ 606490 w 9396815"/>
              <a:gd name="connsiteY16" fmla="*/ 853490 h 3652674"/>
              <a:gd name="connsiteX17" fmla="*/ 625151 w 9396815"/>
              <a:gd name="connsiteY17" fmla="*/ 825498 h 3652674"/>
              <a:gd name="connsiteX18" fmla="*/ 653143 w 9396815"/>
              <a:gd name="connsiteY18" fmla="*/ 778845 h 3652674"/>
              <a:gd name="connsiteX19" fmla="*/ 681135 w 9396815"/>
              <a:gd name="connsiteY19" fmla="*/ 750853 h 3652674"/>
              <a:gd name="connsiteX20" fmla="*/ 727788 w 9396815"/>
              <a:gd name="connsiteY20" fmla="*/ 676208 h 3652674"/>
              <a:gd name="connsiteX21" fmla="*/ 737119 w 9396815"/>
              <a:gd name="connsiteY21" fmla="*/ 629555 h 3652674"/>
              <a:gd name="connsiteX22" fmla="*/ 783772 w 9396815"/>
              <a:gd name="connsiteY22" fmla="*/ 573572 h 3652674"/>
              <a:gd name="connsiteX23" fmla="*/ 849086 w 9396815"/>
              <a:gd name="connsiteY23" fmla="*/ 489596 h 3652674"/>
              <a:gd name="connsiteX24" fmla="*/ 877078 w 9396815"/>
              <a:gd name="connsiteY24" fmla="*/ 470935 h 3652674"/>
              <a:gd name="connsiteX25" fmla="*/ 961053 w 9396815"/>
              <a:gd name="connsiteY25" fmla="*/ 377629 h 3652674"/>
              <a:gd name="connsiteX26" fmla="*/ 979715 w 9396815"/>
              <a:gd name="connsiteY26" fmla="*/ 358968 h 3652674"/>
              <a:gd name="connsiteX27" fmla="*/ 1045029 w 9396815"/>
              <a:gd name="connsiteY27" fmla="*/ 321645 h 3652674"/>
              <a:gd name="connsiteX28" fmla="*/ 1073021 w 9396815"/>
              <a:gd name="connsiteY28" fmla="*/ 293653 h 3652674"/>
              <a:gd name="connsiteX29" fmla="*/ 1101013 w 9396815"/>
              <a:gd name="connsiteY29" fmla="*/ 284323 h 3652674"/>
              <a:gd name="connsiteX30" fmla="*/ 1166327 w 9396815"/>
              <a:gd name="connsiteY30" fmla="*/ 265661 h 3652674"/>
              <a:gd name="connsiteX31" fmla="*/ 1203649 w 9396815"/>
              <a:gd name="connsiteY31" fmla="*/ 247000 h 3652674"/>
              <a:gd name="connsiteX32" fmla="*/ 1259633 w 9396815"/>
              <a:gd name="connsiteY32" fmla="*/ 228339 h 3652674"/>
              <a:gd name="connsiteX33" fmla="*/ 1287625 w 9396815"/>
              <a:gd name="connsiteY33" fmla="*/ 219008 h 3652674"/>
              <a:gd name="connsiteX34" fmla="*/ 1334278 w 9396815"/>
              <a:gd name="connsiteY34" fmla="*/ 209678 h 3652674"/>
              <a:gd name="connsiteX35" fmla="*/ 1763486 w 9396815"/>
              <a:gd name="connsiteY35" fmla="*/ 219008 h 3652674"/>
              <a:gd name="connsiteX36" fmla="*/ 1828800 w 9396815"/>
              <a:gd name="connsiteY36" fmla="*/ 247000 h 3652674"/>
              <a:gd name="connsiteX37" fmla="*/ 1866123 w 9396815"/>
              <a:gd name="connsiteY37" fmla="*/ 256331 h 3652674"/>
              <a:gd name="connsiteX38" fmla="*/ 1894115 w 9396815"/>
              <a:gd name="connsiteY38" fmla="*/ 265661 h 3652674"/>
              <a:gd name="connsiteX39" fmla="*/ 1959429 w 9396815"/>
              <a:gd name="connsiteY39" fmla="*/ 293653 h 3652674"/>
              <a:gd name="connsiteX40" fmla="*/ 1996751 w 9396815"/>
              <a:gd name="connsiteY40" fmla="*/ 312315 h 3652674"/>
              <a:gd name="connsiteX41" fmla="*/ 2024743 w 9396815"/>
              <a:gd name="connsiteY41" fmla="*/ 330976 h 3652674"/>
              <a:gd name="connsiteX42" fmla="*/ 2090057 w 9396815"/>
              <a:gd name="connsiteY42" fmla="*/ 349637 h 3652674"/>
              <a:gd name="connsiteX43" fmla="*/ 2136711 w 9396815"/>
              <a:gd name="connsiteY43" fmla="*/ 386959 h 3652674"/>
              <a:gd name="connsiteX44" fmla="*/ 2211355 w 9396815"/>
              <a:gd name="connsiteY44" fmla="*/ 433612 h 3652674"/>
              <a:gd name="connsiteX45" fmla="*/ 2248678 w 9396815"/>
              <a:gd name="connsiteY45" fmla="*/ 480266 h 3652674"/>
              <a:gd name="connsiteX46" fmla="*/ 2295331 w 9396815"/>
              <a:gd name="connsiteY46" fmla="*/ 545580 h 3652674"/>
              <a:gd name="connsiteX47" fmla="*/ 2313992 w 9396815"/>
              <a:gd name="connsiteY47" fmla="*/ 582902 h 3652674"/>
              <a:gd name="connsiteX48" fmla="*/ 2360645 w 9396815"/>
              <a:gd name="connsiteY48" fmla="*/ 648217 h 3652674"/>
              <a:gd name="connsiteX49" fmla="*/ 2379306 w 9396815"/>
              <a:gd name="connsiteY49" fmla="*/ 685539 h 3652674"/>
              <a:gd name="connsiteX50" fmla="*/ 2388637 w 9396815"/>
              <a:gd name="connsiteY50" fmla="*/ 732192 h 3652674"/>
              <a:gd name="connsiteX51" fmla="*/ 2407298 w 9396815"/>
              <a:gd name="connsiteY51" fmla="*/ 760184 h 3652674"/>
              <a:gd name="connsiteX52" fmla="*/ 2425960 w 9396815"/>
              <a:gd name="connsiteY52" fmla="*/ 797506 h 3652674"/>
              <a:gd name="connsiteX53" fmla="*/ 2435290 w 9396815"/>
              <a:gd name="connsiteY53" fmla="*/ 834829 h 3652674"/>
              <a:gd name="connsiteX54" fmla="*/ 2463282 w 9396815"/>
              <a:gd name="connsiteY54" fmla="*/ 881482 h 3652674"/>
              <a:gd name="connsiteX55" fmla="*/ 2500604 w 9396815"/>
              <a:gd name="connsiteY55" fmla="*/ 1030772 h 3652674"/>
              <a:gd name="connsiteX56" fmla="*/ 2519266 w 9396815"/>
              <a:gd name="connsiteY56" fmla="*/ 1077425 h 3652674"/>
              <a:gd name="connsiteX57" fmla="*/ 2537927 w 9396815"/>
              <a:gd name="connsiteY57" fmla="*/ 1180061 h 3652674"/>
              <a:gd name="connsiteX58" fmla="*/ 2556588 w 9396815"/>
              <a:gd name="connsiteY58" fmla="*/ 1226715 h 3652674"/>
              <a:gd name="connsiteX59" fmla="*/ 2565919 w 9396815"/>
              <a:gd name="connsiteY59" fmla="*/ 1329351 h 3652674"/>
              <a:gd name="connsiteX60" fmla="*/ 2584580 w 9396815"/>
              <a:gd name="connsiteY60" fmla="*/ 1394666 h 3652674"/>
              <a:gd name="connsiteX61" fmla="*/ 2593911 w 9396815"/>
              <a:gd name="connsiteY61" fmla="*/ 1497302 h 3652674"/>
              <a:gd name="connsiteX62" fmla="*/ 2612572 w 9396815"/>
              <a:gd name="connsiteY62" fmla="*/ 1721237 h 3652674"/>
              <a:gd name="connsiteX63" fmla="*/ 2603241 w 9396815"/>
              <a:gd name="connsiteY63" fmla="*/ 2430363 h 3652674"/>
              <a:gd name="connsiteX64" fmla="*/ 2593911 w 9396815"/>
              <a:gd name="connsiteY64" fmla="*/ 2505008 h 3652674"/>
              <a:gd name="connsiteX65" fmla="*/ 2575249 w 9396815"/>
              <a:gd name="connsiteY65" fmla="*/ 2672959 h 3652674"/>
              <a:gd name="connsiteX66" fmla="*/ 2565919 w 9396815"/>
              <a:gd name="connsiteY66" fmla="*/ 2831580 h 3652674"/>
              <a:gd name="connsiteX67" fmla="*/ 2593911 w 9396815"/>
              <a:gd name="connsiteY67" fmla="*/ 3307441 h 3652674"/>
              <a:gd name="connsiteX68" fmla="*/ 2603241 w 9396815"/>
              <a:gd name="connsiteY68" fmla="*/ 3344763 h 3652674"/>
              <a:gd name="connsiteX69" fmla="*/ 2621902 w 9396815"/>
              <a:gd name="connsiteY69" fmla="*/ 3363425 h 3652674"/>
              <a:gd name="connsiteX70" fmla="*/ 2659225 w 9396815"/>
              <a:gd name="connsiteY70" fmla="*/ 3419408 h 3652674"/>
              <a:gd name="connsiteX71" fmla="*/ 2677886 w 9396815"/>
              <a:gd name="connsiteY71" fmla="*/ 3438070 h 3652674"/>
              <a:gd name="connsiteX72" fmla="*/ 2715209 w 9396815"/>
              <a:gd name="connsiteY72" fmla="*/ 3484723 h 3652674"/>
              <a:gd name="connsiteX73" fmla="*/ 2761862 w 9396815"/>
              <a:gd name="connsiteY73" fmla="*/ 3550037 h 3652674"/>
              <a:gd name="connsiteX74" fmla="*/ 2836506 w 9396815"/>
              <a:gd name="connsiteY74" fmla="*/ 3596690 h 3652674"/>
              <a:gd name="connsiteX75" fmla="*/ 2873829 w 9396815"/>
              <a:gd name="connsiteY75" fmla="*/ 3615351 h 3652674"/>
              <a:gd name="connsiteX76" fmla="*/ 2920482 w 9396815"/>
              <a:gd name="connsiteY76" fmla="*/ 3624682 h 3652674"/>
              <a:gd name="connsiteX77" fmla="*/ 2967135 w 9396815"/>
              <a:gd name="connsiteY77" fmla="*/ 3643343 h 3652674"/>
              <a:gd name="connsiteX78" fmla="*/ 3069772 w 9396815"/>
              <a:gd name="connsiteY78" fmla="*/ 3652674 h 3652674"/>
              <a:gd name="connsiteX79" fmla="*/ 3433666 w 9396815"/>
              <a:gd name="connsiteY79" fmla="*/ 3643343 h 3652674"/>
              <a:gd name="connsiteX80" fmla="*/ 3489649 w 9396815"/>
              <a:gd name="connsiteY80" fmla="*/ 3624682 h 3652674"/>
              <a:gd name="connsiteX81" fmla="*/ 3564294 w 9396815"/>
              <a:gd name="connsiteY81" fmla="*/ 3596690 h 3652674"/>
              <a:gd name="connsiteX82" fmla="*/ 3629609 w 9396815"/>
              <a:gd name="connsiteY82" fmla="*/ 3550037 h 3652674"/>
              <a:gd name="connsiteX83" fmla="*/ 3657600 w 9396815"/>
              <a:gd name="connsiteY83" fmla="*/ 3540706 h 3652674"/>
              <a:gd name="connsiteX84" fmla="*/ 3732245 w 9396815"/>
              <a:gd name="connsiteY84" fmla="*/ 3475392 h 3652674"/>
              <a:gd name="connsiteX85" fmla="*/ 3778898 w 9396815"/>
              <a:gd name="connsiteY85" fmla="*/ 3447400 h 3652674"/>
              <a:gd name="connsiteX86" fmla="*/ 3816221 w 9396815"/>
              <a:gd name="connsiteY86" fmla="*/ 3419408 h 3652674"/>
              <a:gd name="connsiteX87" fmla="*/ 3844213 w 9396815"/>
              <a:gd name="connsiteY87" fmla="*/ 3400747 h 3652674"/>
              <a:gd name="connsiteX88" fmla="*/ 3872204 w 9396815"/>
              <a:gd name="connsiteY88" fmla="*/ 3372755 h 3652674"/>
              <a:gd name="connsiteX89" fmla="*/ 3909527 w 9396815"/>
              <a:gd name="connsiteY89" fmla="*/ 3354094 h 3652674"/>
              <a:gd name="connsiteX90" fmla="*/ 3937519 w 9396815"/>
              <a:gd name="connsiteY90" fmla="*/ 3335433 h 3652674"/>
              <a:gd name="connsiteX91" fmla="*/ 3974841 w 9396815"/>
              <a:gd name="connsiteY91" fmla="*/ 3316772 h 3652674"/>
              <a:gd name="connsiteX92" fmla="*/ 4002833 w 9396815"/>
              <a:gd name="connsiteY92" fmla="*/ 3298110 h 3652674"/>
              <a:gd name="connsiteX93" fmla="*/ 4040155 w 9396815"/>
              <a:gd name="connsiteY93" fmla="*/ 3288780 h 3652674"/>
              <a:gd name="connsiteX94" fmla="*/ 4068147 w 9396815"/>
              <a:gd name="connsiteY94" fmla="*/ 3270119 h 3652674"/>
              <a:gd name="connsiteX95" fmla="*/ 4133462 w 9396815"/>
              <a:gd name="connsiteY95" fmla="*/ 3232796 h 3652674"/>
              <a:gd name="connsiteX96" fmla="*/ 4217437 w 9396815"/>
              <a:gd name="connsiteY96" fmla="*/ 3139490 h 3652674"/>
              <a:gd name="connsiteX97" fmla="*/ 4301413 w 9396815"/>
              <a:gd name="connsiteY97" fmla="*/ 3036853 h 3652674"/>
              <a:gd name="connsiteX98" fmla="*/ 4329404 w 9396815"/>
              <a:gd name="connsiteY98" fmla="*/ 2980870 h 3652674"/>
              <a:gd name="connsiteX99" fmla="*/ 4404049 w 9396815"/>
              <a:gd name="connsiteY99" fmla="*/ 2878233 h 3652674"/>
              <a:gd name="connsiteX100" fmla="*/ 4460033 w 9396815"/>
              <a:gd name="connsiteY100" fmla="*/ 2747604 h 3652674"/>
              <a:gd name="connsiteX101" fmla="*/ 4488025 w 9396815"/>
              <a:gd name="connsiteY101" fmla="*/ 2700951 h 3652674"/>
              <a:gd name="connsiteX102" fmla="*/ 4525347 w 9396815"/>
              <a:gd name="connsiteY102" fmla="*/ 2598315 h 3652674"/>
              <a:gd name="connsiteX103" fmla="*/ 4553339 w 9396815"/>
              <a:gd name="connsiteY103" fmla="*/ 2551661 h 3652674"/>
              <a:gd name="connsiteX104" fmla="*/ 4590662 w 9396815"/>
              <a:gd name="connsiteY104" fmla="*/ 2458355 h 3652674"/>
              <a:gd name="connsiteX105" fmla="*/ 4609323 w 9396815"/>
              <a:gd name="connsiteY105" fmla="*/ 2411702 h 3652674"/>
              <a:gd name="connsiteX106" fmla="*/ 4646645 w 9396815"/>
              <a:gd name="connsiteY106" fmla="*/ 2309066 h 3652674"/>
              <a:gd name="connsiteX107" fmla="*/ 4655976 w 9396815"/>
              <a:gd name="connsiteY107" fmla="*/ 2271743 h 3652674"/>
              <a:gd name="connsiteX108" fmla="*/ 4683968 w 9396815"/>
              <a:gd name="connsiteY108" fmla="*/ 2187768 h 3652674"/>
              <a:gd name="connsiteX109" fmla="*/ 4767943 w 9396815"/>
              <a:gd name="connsiteY109" fmla="*/ 1973163 h 3652674"/>
              <a:gd name="connsiteX110" fmla="*/ 4777274 w 9396815"/>
              <a:gd name="connsiteY110" fmla="*/ 1907849 h 3652674"/>
              <a:gd name="connsiteX111" fmla="*/ 4814596 w 9396815"/>
              <a:gd name="connsiteY111" fmla="*/ 1767890 h 3652674"/>
              <a:gd name="connsiteX112" fmla="*/ 4861249 w 9396815"/>
              <a:gd name="connsiteY112" fmla="*/ 1627931 h 3652674"/>
              <a:gd name="connsiteX113" fmla="*/ 4870580 w 9396815"/>
              <a:gd name="connsiteY113" fmla="*/ 1562617 h 3652674"/>
              <a:gd name="connsiteX114" fmla="*/ 4898572 w 9396815"/>
              <a:gd name="connsiteY114" fmla="*/ 1497302 h 3652674"/>
              <a:gd name="connsiteX115" fmla="*/ 4926564 w 9396815"/>
              <a:gd name="connsiteY115" fmla="*/ 1422657 h 3652674"/>
              <a:gd name="connsiteX116" fmla="*/ 4954555 w 9396815"/>
              <a:gd name="connsiteY116" fmla="*/ 1338682 h 3652674"/>
              <a:gd name="connsiteX117" fmla="*/ 4982547 w 9396815"/>
              <a:gd name="connsiteY117" fmla="*/ 1226715 h 3652674"/>
              <a:gd name="connsiteX118" fmla="*/ 5010539 w 9396815"/>
              <a:gd name="connsiteY118" fmla="*/ 1170731 h 3652674"/>
              <a:gd name="connsiteX119" fmla="*/ 5066523 w 9396815"/>
              <a:gd name="connsiteY119" fmla="*/ 1002780 h 3652674"/>
              <a:gd name="connsiteX120" fmla="*/ 5103845 w 9396815"/>
              <a:gd name="connsiteY120" fmla="*/ 862821 h 3652674"/>
              <a:gd name="connsiteX121" fmla="*/ 5141168 w 9396815"/>
              <a:gd name="connsiteY121" fmla="*/ 750853 h 3652674"/>
              <a:gd name="connsiteX122" fmla="*/ 5197151 w 9396815"/>
              <a:gd name="connsiteY122" fmla="*/ 638886 h 3652674"/>
              <a:gd name="connsiteX123" fmla="*/ 5215813 w 9396815"/>
              <a:gd name="connsiteY123" fmla="*/ 582902 h 3652674"/>
              <a:gd name="connsiteX124" fmla="*/ 5290457 w 9396815"/>
              <a:gd name="connsiteY124" fmla="*/ 442943 h 3652674"/>
              <a:gd name="connsiteX125" fmla="*/ 5365102 w 9396815"/>
              <a:gd name="connsiteY125" fmla="*/ 330976 h 3652674"/>
              <a:gd name="connsiteX126" fmla="*/ 5430417 w 9396815"/>
              <a:gd name="connsiteY126" fmla="*/ 265661 h 3652674"/>
              <a:gd name="connsiteX127" fmla="*/ 5477070 w 9396815"/>
              <a:gd name="connsiteY127" fmla="*/ 209678 h 3652674"/>
              <a:gd name="connsiteX128" fmla="*/ 5533053 w 9396815"/>
              <a:gd name="connsiteY128" fmla="*/ 181686 h 3652674"/>
              <a:gd name="connsiteX129" fmla="*/ 5570376 w 9396815"/>
              <a:gd name="connsiteY129" fmla="*/ 144363 h 3652674"/>
              <a:gd name="connsiteX130" fmla="*/ 5598368 w 9396815"/>
              <a:gd name="connsiteY130" fmla="*/ 116372 h 3652674"/>
              <a:gd name="connsiteX131" fmla="*/ 5701004 w 9396815"/>
              <a:gd name="connsiteY131" fmla="*/ 69719 h 3652674"/>
              <a:gd name="connsiteX132" fmla="*/ 5766319 w 9396815"/>
              <a:gd name="connsiteY132" fmla="*/ 60388 h 3652674"/>
              <a:gd name="connsiteX133" fmla="*/ 5840964 w 9396815"/>
              <a:gd name="connsiteY133" fmla="*/ 32396 h 3652674"/>
              <a:gd name="connsiteX134" fmla="*/ 5878286 w 9396815"/>
              <a:gd name="connsiteY134" fmla="*/ 23066 h 3652674"/>
              <a:gd name="connsiteX135" fmla="*/ 5999584 w 9396815"/>
              <a:gd name="connsiteY135" fmla="*/ 13735 h 3652674"/>
              <a:gd name="connsiteX136" fmla="*/ 6064898 w 9396815"/>
              <a:gd name="connsiteY136" fmla="*/ 4404 h 3652674"/>
              <a:gd name="connsiteX137" fmla="*/ 6494106 w 9396815"/>
              <a:gd name="connsiteY137" fmla="*/ 23066 h 3652674"/>
              <a:gd name="connsiteX138" fmla="*/ 6522098 w 9396815"/>
              <a:gd name="connsiteY138" fmla="*/ 32396 h 3652674"/>
              <a:gd name="connsiteX139" fmla="*/ 6540760 w 9396815"/>
              <a:gd name="connsiteY139" fmla="*/ 51057 h 3652674"/>
              <a:gd name="connsiteX140" fmla="*/ 6568751 w 9396815"/>
              <a:gd name="connsiteY140" fmla="*/ 69719 h 3652674"/>
              <a:gd name="connsiteX141" fmla="*/ 6606074 w 9396815"/>
              <a:gd name="connsiteY141" fmla="*/ 97710 h 3652674"/>
              <a:gd name="connsiteX142" fmla="*/ 6624735 w 9396815"/>
              <a:gd name="connsiteY142" fmla="*/ 116372 h 3652674"/>
              <a:gd name="connsiteX143" fmla="*/ 6652727 w 9396815"/>
              <a:gd name="connsiteY143" fmla="*/ 135033 h 3652674"/>
              <a:gd name="connsiteX144" fmla="*/ 6755364 w 9396815"/>
              <a:gd name="connsiteY144" fmla="*/ 228339 h 3652674"/>
              <a:gd name="connsiteX145" fmla="*/ 6820678 w 9396815"/>
              <a:gd name="connsiteY145" fmla="*/ 321645 h 3652674"/>
              <a:gd name="connsiteX146" fmla="*/ 6839339 w 9396815"/>
              <a:gd name="connsiteY146" fmla="*/ 349637 h 3652674"/>
              <a:gd name="connsiteX147" fmla="*/ 6867331 w 9396815"/>
              <a:gd name="connsiteY147" fmla="*/ 386959 h 3652674"/>
              <a:gd name="connsiteX148" fmla="*/ 6904653 w 9396815"/>
              <a:gd name="connsiteY148" fmla="*/ 461604 h 3652674"/>
              <a:gd name="connsiteX149" fmla="*/ 6932645 w 9396815"/>
              <a:gd name="connsiteY149" fmla="*/ 545580 h 3652674"/>
              <a:gd name="connsiteX150" fmla="*/ 6960637 w 9396815"/>
              <a:gd name="connsiteY150" fmla="*/ 638886 h 3652674"/>
              <a:gd name="connsiteX151" fmla="*/ 7016621 w 9396815"/>
              <a:gd name="connsiteY151" fmla="*/ 750853 h 3652674"/>
              <a:gd name="connsiteX152" fmla="*/ 7053943 w 9396815"/>
              <a:gd name="connsiteY152" fmla="*/ 844159 h 3652674"/>
              <a:gd name="connsiteX153" fmla="*/ 7072604 w 9396815"/>
              <a:gd name="connsiteY153" fmla="*/ 946796 h 3652674"/>
              <a:gd name="connsiteX154" fmla="*/ 7100596 w 9396815"/>
              <a:gd name="connsiteY154" fmla="*/ 1030772 h 3652674"/>
              <a:gd name="connsiteX155" fmla="*/ 7147249 w 9396815"/>
              <a:gd name="connsiteY155" fmla="*/ 1152070 h 3652674"/>
              <a:gd name="connsiteX156" fmla="*/ 7212564 w 9396815"/>
              <a:gd name="connsiteY156" fmla="*/ 1282698 h 3652674"/>
              <a:gd name="connsiteX157" fmla="*/ 7231225 w 9396815"/>
              <a:gd name="connsiteY157" fmla="*/ 1329351 h 3652674"/>
              <a:gd name="connsiteX158" fmla="*/ 7268547 w 9396815"/>
              <a:gd name="connsiteY158" fmla="*/ 1403996 h 3652674"/>
              <a:gd name="connsiteX159" fmla="*/ 7296539 w 9396815"/>
              <a:gd name="connsiteY159" fmla="*/ 1515963 h 3652674"/>
              <a:gd name="connsiteX160" fmla="*/ 7315200 w 9396815"/>
              <a:gd name="connsiteY160" fmla="*/ 1562617 h 3652674"/>
              <a:gd name="connsiteX161" fmla="*/ 7333862 w 9396815"/>
              <a:gd name="connsiteY161" fmla="*/ 1646592 h 3652674"/>
              <a:gd name="connsiteX162" fmla="*/ 7380515 w 9396815"/>
              <a:gd name="connsiteY162" fmla="*/ 1786551 h 3652674"/>
              <a:gd name="connsiteX163" fmla="*/ 7389845 w 9396815"/>
              <a:gd name="connsiteY163" fmla="*/ 1842535 h 3652674"/>
              <a:gd name="connsiteX164" fmla="*/ 7408506 w 9396815"/>
              <a:gd name="connsiteY164" fmla="*/ 1879857 h 3652674"/>
              <a:gd name="connsiteX165" fmla="*/ 7436498 w 9396815"/>
              <a:gd name="connsiteY165" fmla="*/ 2019817 h 3652674"/>
              <a:gd name="connsiteX166" fmla="*/ 7455160 w 9396815"/>
              <a:gd name="connsiteY166" fmla="*/ 2066470 h 3652674"/>
              <a:gd name="connsiteX167" fmla="*/ 7483151 w 9396815"/>
              <a:gd name="connsiteY167" fmla="*/ 2122453 h 3652674"/>
              <a:gd name="connsiteX168" fmla="*/ 7548466 w 9396815"/>
              <a:gd name="connsiteY168" fmla="*/ 2262412 h 3652674"/>
              <a:gd name="connsiteX169" fmla="*/ 7567127 w 9396815"/>
              <a:gd name="connsiteY169" fmla="*/ 2337057 h 3652674"/>
              <a:gd name="connsiteX170" fmla="*/ 7585788 w 9396815"/>
              <a:gd name="connsiteY170" fmla="*/ 2365049 h 3652674"/>
              <a:gd name="connsiteX171" fmla="*/ 7604449 w 9396815"/>
              <a:gd name="connsiteY171" fmla="*/ 2402372 h 3652674"/>
              <a:gd name="connsiteX172" fmla="*/ 7613780 w 9396815"/>
              <a:gd name="connsiteY172" fmla="*/ 2430363 h 3652674"/>
              <a:gd name="connsiteX173" fmla="*/ 7623111 w 9396815"/>
              <a:gd name="connsiteY173" fmla="*/ 2467686 h 3652674"/>
              <a:gd name="connsiteX174" fmla="*/ 7641772 w 9396815"/>
              <a:gd name="connsiteY174" fmla="*/ 2495678 h 3652674"/>
              <a:gd name="connsiteX175" fmla="*/ 7660433 w 9396815"/>
              <a:gd name="connsiteY175" fmla="*/ 2533000 h 3652674"/>
              <a:gd name="connsiteX176" fmla="*/ 7669764 w 9396815"/>
              <a:gd name="connsiteY176" fmla="*/ 2560992 h 3652674"/>
              <a:gd name="connsiteX177" fmla="*/ 7707086 w 9396815"/>
              <a:gd name="connsiteY177" fmla="*/ 2654298 h 3652674"/>
              <a:gd name="connsiteX178" fmla="*/ 7716417 w 9396815"/>
              <a:gd name="connsiteY178" fmla="*/ 2691621 h 3652674"/>
              <a:gd name="connsiteX179" fmla="*/ 7744409 w 9396815"/>
              <a:gd name="connsiteY179" fmla="*/ 2738274 h 3652674"/>
              <a:gd name="connsiteX180" fmla="*/ 7781731 w 9396815"/>
              <a:gd name="connsiteY180" fmla="*/ 2803588 h 3652674"/>
              <a:gd name="connsiteX181" fmla="*/ 7856376 w 9396815"/>
              <a:gd name="connsiteY181" fmla="*/ 2924886 h 3652674"/>
              <a:gd name="connsiteX182" fmla="*/ 7875037 w 9396815"/>
              <a:gd name="connsiteY182" fmla="*/ 2952878 h 3652674"/>
              <a:gd name="connsiteX183" fmla="*/ 7912360 w 9396815"/>
              <a:gd name="connsiteY183" fmla="*/ 2999531 h 3652674"/>
              <a:gd name="connsiteX184" fmla="*/ 7921690 w 9396815"/>
              <a:gd name="connsiteY184" fmla="*/ 3036853 h 3652674"/>
              <a:gd name="connsiteX185" fmla="*/ 7977674 w 9396815"/>
              <a:gd name="connsiteY185" fmla="*/ 3111498 h 3652674"/>
              <a:gd name="connsiteX186" fmla="*/ 8042988 w 9396815"/>
              <a:gd name="connsiteY186" fmla="*/ 3195474 h 3652674"/>
              <a:gd name="connsiteX187" fmla="*/ 8089641 w 9396815"/>
              <a:gd name="connsiteY187" fmla="*/ 3242127 h 3652674"/>
              <a:gd name="connsiteX188" fmla="*/ 8126964 w 9396815"/>
              <a:gd name="connsiteY188" fmla="*/ 3307441 h 3652674"/>
              <a:gd name="connsiteX189" fmla="*/ 8164286 w 9396815"/>
              <a:gd name="connsiteY189" fmla="*/ 3335433 h 3652674"/>
              <a:gd name="connsiteX190" fmla="*/ 8192278 w 9396815"/>
              <a:gd name="connsiteY190" fmla="*/ 3372755 h 3652674"/>
              <a:gd name="connsiteX191" fmla="*/ 8229600 w 9396815"/>
              <a:gd name="connsiteY191" fmla="*/ 3391417 h 3652674"/>
              <a:gd name="connsiteX192" fmla="*/ 8276253 w 9396815"/>
              <a:gd name="connsiteY192" fmla="*/ 3419408 h 3652674"/>
              <a:gd name="connsiteX193" fmla="*/ 8304245 w 9396815"/>
              <a:gd name="connsiteY193" fmla="*/ 3428739 h 3652674"/>
              <a:gd name="connsiteX194" fmla="*/ 8360229 w 9396815"/>
              <a:gd name="connsiteY194" fmla="*/ 3456731 h 3652674"/>
              <a:gd name="connsiteX195" fmla="*/ 8453535 w 9396815"/>
              <a:gd name="connsiteY195" fmla="*/ 3531376 h 3652674"/>
              <a:gd name="connsiteX196" fmla="*/ 8518849 w 9396815"/>
              <a:gd name="connsiteY196" fmla="*/ 3578029 h 3652674"/>
              <a:gd name="connsiteX197" fmla="*/ 8574833 w 9396815"/>
              <a:gd name="connsiteY197" fmla="*/ 3587359 h 3652674"/>
              <a:gd name="connsiteX198" fmla="*/ 8612155 w 9396815"/>
              <a:gd name="connsiteY198" fmla="*/ 3596690 h 3652674"/>
              <a:gd name="connsiteX199" fmla="*/ 9004041 w 9396815"/>
              <a:gd name="connsiteY199" fmla="*/ 3587359 h 3652674"/>
              <a:gd name="connsiteX200" fmla="*/ 9116009 w 9396815"/>
              <a:gd name="connsiteY200" fmla="*/ 3550037 h 3652674"/>
              <a:gd name="connsiteX201" fmla="*/ 9153331 w 9396815"/>
              <a:gd name="connsiteY201" fmla="*/ 3540706 h 3652674"/>
              <a:gd name="connsiteX202" fmla="*/ 9209315 w 9396815"/>
              <a:gd name="connsiteY202" fmla="*/ 3503384 h 3652674"/>
              <a:gd name="connsiteX203" fmla="*/ 9237306 w 9396815"/>
              <a:gd name="connsiteY203" fmla="*/ 3447400 h 3652674"/>
              <a:gd name="connsiteX204" fmla="*/ 9255968 w 9396815"/>
              <a:gd name="connsiteY204" fmla="*/ 3428739 h 3652674"/>
              <a:gd name="connsiteX205" fmla="*/ 9274629 w 9396815"/>
              <a:gd name="connsiteY205" fmla="*/ 3372755 h 3652674"/>
              <a:gd name="connsiteX206" fmla="*/ 9330613 w 9396815"/>
              <a:gd name="connsiteY206" fmla="*/ 3260788 h 3652674"/>
              <a:gd name="connsiteX207" fmla="*/ 9367935 w 9396815"/>
              <a:gd name="connsiteY207" fmla="*/ 3111498 h 3652674"/>
              <a:gd name="connsiteX208" fmla="*/ 9377266 w 9396815"/>
              <a:gd name="connsiteY208" fmla="*/ 3055515 h 3652674"/>
              <a:gd name="connsiteX209" fmla="*/ 9386596 w 9396815"/>
              <a:gd name="connsiteY209" fmla="*/ 3018192 h 3652674"/>
              <a:gd name="connsiteX210" fmla="*/ 9395927 w 9396815"/>
              <a:gd name="connsiteY210" fmla="*/ 2747604 h 3652674"/>
              <a:gd name="connsiteX211" fmla="*/ 9339943 w 9396815"/>
              <a:gd name="connsiteY211" fmla="*/ 2495678 h 3652674"/>
              <a:gd name="connsiteX212" fmla="*/ 9321282 w 9396815"/>
              <a:gd name="connsiteY212" fmla="*/ 2421033 h 3652674"/>
              <a:gd name="connsiteX213" fmla="*/ 9302621 w 9396815"/>
              <a:gd name="connsiteY213" fmla="*/ 2383710 h 3652674"/>
              <a:gd name="connsiteX214" fmla="*/ 9274629 w 9396815"/>
              <a:gd name="connsiteY214" fmla="*/ 2271743 h 3652674"/>
              <a:gd name="connsiteX215" fmla="*/ 9265298 w 9396815"/>
              <a:gd name="connsiteY215" fmla="*/ 2234421 h 3652674"/>
              <a:gd name="connsiteX216" fmla="*/ 9227976 w 9396815"/>
              <a:gd name="connsiteY216" fmla="*/ 2019817 h 3652674"/>
              <a:gd name="connsiteX217" fmla="*/ 9199984 w 9396815"/>
              <a:gd name="connsiteY217" fmla="*/ 1917180 h 3652674"/>
              <a:gd name="connsiteX218" fmla="*/ 9181323 w 9396815"/>
              <a:gd name="connsiteY218" fmla="*/ 1842535 h 3652674"/>
              <a:gd name="connsiteX219" fmla="*/ 9171992 w 9396815"/>
              <a:gd name="connsiteY219" fmla="*/ 1795882 h 3652674"/>
              <a:gd name="connsiteX220" fmla="*/ 9125339 w 9396815"/>
              <a:gd name="connsiteY220" fmla="*/ 1693245 h 3652674"/>
              <a:gd name="connsiteX221" fmla="*/ 9106678 w 9396815"/>
              <a:gd name="connsiteY221" fmla="*/ 1665253 h 3652674"/>
              <a:gd name="connsiteX222" fmla="*/ 9069355 w 9396815"/>
              <a:gd name="connsiteY222" fmla="*/ 1543955 h 3652674"/>
              <a:gd name="connsiteX223" fmla="*/ 9060025 w 9396815"/>
              <a:gd name="connsiteY223" fmla="*/ 1487972 h 3652674"/>
              <a:gd name="connsiteX224" fmla="*/ 9041364 w 9396815"/>
              <a:gd name="connsiteY224" fmla="*/ 1431988 h 3652674"/>
              <a:gd name="connsiteX225" fmla="*/ 9022702 w 9396815"/>
              <a:gd name="connsiteY225" fmla="*/ 1338682 h 3652674"/>
              <a:gd name="connsiteX226" fmla="*/ 9004041 w 9396815"/>
              <a:gd name="connsiteY226" fmla="*/ 1292029 h 3652674"/>
              <a:gd name="connsiteX227" fmla="*/ 8985380 w 9396815"/>
              <a:gd name="connsiteY227" fmla="*/ 1226715 h 3652674"/>
              <a:gd name="connsiteX228" fmla="*/ 8994711 w 9396815"/>
              <a:gd name="connsiteY228" fmla="*/ 872151 h 3652674"/>
              <a:gd name="connsiteX229" fmla="*/ 9013372 w 9396815"/>
              <a:gd name="connsiteY229" fmla="*/ 825498 h 3652674"/>
              <a:gd name="connsiteX230" fmla="*/ 9022702 w 9396815"/>
              <a:gd name="connsiteY230" fmla="*/ 788176 h 3652674"/>
              <a:gd name="connsiteX231" fmla="*/ 9050694 w 9396815"/>
              <a:gd name="connsiteY231" fmla="*/ 732192 h 3652674"/>
              <a:gd name="connsiteX232" fmla="*/ 9078686 w 9396815"/>
              <a:gd name="connsiteY232" fmla="*/ 713531 h 3652674"/>
              <a:gd name="connsiteX233" fmla="*/ 9116009 w 9396815"/>
              <a:gd name="connsiteY233" fmla="*/ 666878 h 3652674"/>
              <a:gd name="connsiteX234" fmla="*/ 9171992 w 9396815"/>
              <a:gd name="connsiteY234" fmla="*/ 648217 h 3652674"/>
              <a:gd name="connsiteX235" fmla="*/ 9190653 w 9396815"/>
              <a:gd name="connsiteY235" fmla="*/ 629555 h 3652674"/>
              <a:gd name="connsiteX236" fmla="*/ 9255968 w 9396815"/>
              <a:gd name="connsiteY236" fmla="*/ 610894 h 3652674"/>
              <a:gd name="connsiteX237" fmla="*/ 9283960 w 9396815"/>
              <a:gd name="connsiteY237" fmla="*/ 592233 h 3652674"/>
              <a:gd name="connsiteX238" fmla="*/ 9330613 w 9396815"/>
              <a:gd name="connsiteY238" fmla="*/ 573572 h 3652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</a:cxnLst>
            <a:rect l="l" t="t" r="r" b="b"/>
            <a:pathLst>
              <a:path w="9396815" h="3652674">
                <a:moveTo>
                  <a:pt x="0" y="1562617"/>
                </a:moveTo>
                <a:cubicBezTo>
                  <a:pt x="15551" y="1556396"/>
                  <a:pt x="32111" y="1552265"/>
                  <a:pt x="46653" y="1543955"/>
                </a:cubicBezTo>
                <a:cubicBezTo>
                  <a:pt x="76745" y="1526759"/>
                  <a:pt x="55973" y="1520638"/>
                  <a:pt x="83976" y="1497302"/>
                </a:cubicBezTo>
                <a:cubicBezTo>
                  <a:pt x="94661" y="1488398"/>
                  <a:pt x="110319" y="1487180"/>
                  <a:pt x="121298" y="1478641"/>
                </a:cubicBezTo>
                <a:lnTo>
                  <a:pt x="195943" y="1403996"/>
                </a:lnTo>
                <a:cubicBezTo>
                  <a:pt x="205274" y="1394665"/>
                  <a:pt x="216616" y="1386983"/>
                  <a:pt x="223935" y="1376004"/>
                </a:cubicBezTo>
                <a:cubicBezTo>
                  <a:pt x="230155" y="1366673"/>
                  <a:pt x="235298" y="1356526"/>
                  <a:pt x="242596" y="1348012"/>
                </a:cubicBezTo>
                <a:cubicBezTo>
                  <a:pt x="254046" y="1334654"/>
                  <a:pt x="268333" y="1323931"/>
                  <a:pt x="279919" y="1310690"/>
                </a:cubicBezTo>
                <a:cubicBezTo>
                  <a:pt x="290159" y="1298987"/>
                  <a:pt x="297956" y="1285315"/>
                  <a:pt x="307911" y="1273368"/>
                </a:cubicBezTo>
                <a:cubicBezTo>
                  <a:pt x="313543" y="1266610"/>
                  <a:pt x="321294" y="1261744"/>
                  <a:pt x="326572" y="1254706"/>
                </a:cubicBezTo>
                <a:cubicBezTo>
                  <a:pt x="358359" y="1212323"/>
                  <a:pt x="382038" y="1161918"/>
                  <a:pt x="419878" y="1124078"/>
                </a:cubicBezTo>
                <a:cubicBezTo>
                  <a:pt x="438539" y="1105417"/>
                  <a:pt x="460028" y="1089207"/>
                  <a:pt x="475862" y="1068094"/>
                </a:cubicBezTo>
                <a:cubicBezTo>
                  <a:pt x="487871" y="1052082"/>
                  <a:pt x="511604" y="1021874"/>
                  <a:pt x="522515" y="1002780"/>
                </a:cubicBezTo>
                <a:cubicBezTo>
                  <a:pt x="529416" y="990703"/>
                  <a:pt x="534275" y="977534"/>
                  <a:pt x="541176" y="965457"/>
                </a:cubicBezTo>
                <a:cubicBezTo>
                  <a:pt x="546740" y="955721"/>
                  <a:pt x="554822" y="947496"/>
                  <a:pt x="559837" y="937466"/>
                </a:cubicBezTo>
                <a:cubicBezTo>
                  <a:pt x="567327" y="922485"/>
                  <a:pt x="570364" y="905453"/>
                  <a:pt x="578498" y="890812"/>
                </a:cubicBezTo>
                <a:cubicBezTo>
                  <a:pt x="586050" y="877218"/>
                  <a:pt x="597451" y="866144"/>
                  <a:pt x="606490" y="853490"/>
                </a:cubicBezTo>
                <a:cubicBezTo>
                  <a:pt x="613008" y="844365"/>
                  <a:pt x="619208" y="835007"/>
                  <a:pt x="625151" y="825498"/>
                </a:cubicBezTo>
                <a:cubicBezTo>
                  <a:pt x="634763" y="810119"/>
                  <a:pt x="642262" y="793353"/>
                  <a:pt x="653143" y="778845"/>
                </a:cubicBezTo>
                <a:cubicBezTo>
                  <a:pt x="661060" y="768289"/>
                  <a:pt x="672547" y="760872"/>
                  <a:pt x="681135" y="750853"/>
                </a:cubicBezTo>
                <a:cubicBezTo>
                  <a:pt x="710206" y="716937"/>
                  <a:pt x="708672" y="714441"/>
                  <a:pt x="727788" y="676208"/>
                </a:cubicBezTo>
                <a:cubicBezTo>
                  <a:pt x="730898" y="660657"/>
                  <a:pt x="731551" y="644404"/>
                  <a:pt x="737119" y="629555"/>
                </a:cubicBezTo>
                <a:cubicBezTo>
                  <a:pt x="747468" y="601958"/>
                  <a:pt x="766244" y="596108"/>
                  <a:pt x="783772" y="573572"/>
                </a:cubicBezTo>
                <a:cubicBezTo>
                  <a:pt x="822102" y="524290"/>
                  <a:pt x="808948" y="523044"/>
                  <a:pt x="849086" y="489596"/>
                </a:cubicBezTo>
                <a:cubicBezTo>
                  <a:pt x="857701" y="482417"/>
                  <a:pt x="867747" y="477155"/>
                  <a:pt x="877078" y="470935"/>
                </a:cubicBezTo>
                <a:cubicBezTo>
                  <a:pt x="912817" y="417326"/>
                  <a:pt x="887811" y="450870"/>
                  <a:pt x="961053" y="377629"/>
                </a:cubicBezTo>
                <a:cubicBezTo>
                  <a:pt x="967274" y="371409"/>
                  <a:pt x="971847" y="362902"/>
                  <a:pt x="979715" y="358968"/>
                </a:cubicBezTo>
                <a:cubicBezTo>
                  <a:pt x="1002526" y="347562"/>
                  <a:pt x="1025249" y="338128"/>
                  <a:pt x="1045029" y="321645"/>
                </a:cubicBezTo>
                <a:cubicBezTo>
                  <a:pt x="1055166" y="313197"/>
                  <a:pt x="1062042" y="300972"/>
                  <a:pt x="1073021" y="293653"/>
                </a:cubicBezTo>
                <a:cubicBezTo>
                  <a:pt x="1081205" y="288197"/>
                  <a:pt x="1091556" y="287025"/>
                  <a:pt x="1101013" y="284323"/>
                </a:cubicBezTo>
                <a:cubicBezTo>
                  <a:pt x="1124686" y="277559"/>
                  <a:pt x="1143956" y="275249"/>
                  <a:pt x="1166327" y="265661"/>
                </a:cubicBezTo>
                <a:cubicBezTo>
                  <a:pt x="1179111" y="260182"/>
                  <a:pt x="1190735" y="252166"/>
                  <a:pt x="1203649" y="247000"/>
                </a:cubicBezTo>
                <a:cubicBezTo>
                  <a:pt x="1221913" y="239695"/>
                  <a:pt x="1240972" y="234559"/>
                  <a:pt x="1259633" y="228339"/>
                </a:cubicBezTo>
                <a:cubicBezTo>
                  <a:pt x="1268964" y="225229"/>
                  <a:pt x="1277981" y="220937"/>
                  <a:pt x="1287625" y="219008"/>
                </a:cubicBezTo>
                <a:lnTo>
                  <a:pt x="1334278" y="209678"/>
                </a:lnTo>
                <a:lnTo>
                  <a:pt x="1763486" y="219008"/>
                </a:lnTo>
                <a:cubicBezTo>
                  <a:pt x="1812729" y="220978"/>
                  <a:pt x="1789229" y="230041"/>
                  <a:pt x="1828800" y="247000"/>
                </a:cubicBezTo>
                <a:cubicBezTo>
                  <a:pt x="1840587" y="252052"/>
                  <a:pt x="1853792" y="252808"/>
                  <a:pt x="1866123" y="256331"/>
                </a:cubicBezTo>
                <a:cubicBezTo>
                  <a:pt x="1875580" y="259033"/>
                  <a:pt x="1884784" y="262551"/>
                  <a:pt x="1894115" y="265661"/>
                </a:cubicBezTo>
                <a:cubicBezTo>
                  <a:pt x="1950841" y="303481"/>
                  <a:pt x="1890568" y="267830"/>
                  <a:pt x="1959429" y="293653"/>
                </a:cubicBezTo>
                <a:cubicBezTo>
                  <a:pt x="1972453" y="298537"/>
                  <a:pt x="1984674" y="305414"/>
                  <a:pt x="1996751" y="312315"/>
                </a:cubicBezTo>
                <a:cubicBezTo>
                  <a:pt x="2006487" y="317879"/>
                  <a:pt x="2014436" y="326559"/>
                  <a:pt x="2024743" y="330976"/>
                </a:cubicBezTo>
                <a:cubicBezTo>
                  <a:pt x="2066611" y="348919"/>
                  <a:pt x="2053732" y="331474"/>
                  <a:pt x="2090057" y="349637"/>
                </a:cubicBezTo>
                <a:cubicBezTo>
                  <a:pt x="2124659" y="366938"/>
                  <a:pt x="2110676" y="365263"/>
                  <a:pt x="2136711" y="386959"/>
                </a:cubicBezTo>
                <a:cubicBezTo>
                  <a:pt x="2218224" y="454886"/>
                  <a:pt x="2130551" y="379742"/>
                  <a:pt x="2211355" y="433612"/>
                </a:cubicBezTo>
                <a:cubicBezTo>
                  <a:pt x="2228379" y="444961"/>
                  <a:pt x="2237333" y="464384"/>
                  <a:pt x="2248678" y="480266"/>
                </a:cubicBezTo>
                <a:cubicBezTo>
                  <a:pt x="2262988" y="500300"/>
                  <a:pt x="2282762" y="523585"/>
                  <a:pt x="2295331" y="545580"/>
                </a:cubicBezTo>
                <a:cubicBezTo>
                  <a:pt x="2302232" y="557656"/>
                  <a:pt x="2307091" y="570826"/>
                  <a:pt x="2313992" y="582902"/>
                </a:cubicBezTo>
                <a:cubicBezTo>
                  <a:pt x="2340312" y="628962"/>
                  <a:pt x="2327266" y="594810"/>
                  <a:pt x="2360645" y="648217"/>
                </a:cubicBezTo>
                <a:cubicBezTo>
                  <a:pt x="2368017" y="660012"/>
                  <a:pt x="2373086" y="673098"/>
                  <a:pt x="2379306" y="685539"/>
                </a:cubicBezTo>
                <a:cubicBezTo>
                  <a:pt x="2382416" y="701090"/>
                  <a:pt x="2383069" y="717343"/>
                  <a:pt x="2388637" y="732192"/>
                </a:cubicBezTo>
                <a:cubicBezTo>
                  <a:pt x="2392575" y="742692"/>
                  <a:pt x="2401734" y="750448"/>
                  <a:pt x="2407298" y="760184"/>
                </a:cubicBezTo>
                <a:cubicBezTo>
                  <a:pt x="2414199" y="772261"/>
                  <a:pt x="2419739" y="785065"/>
                  <a:pt x="2425960" y="797506"/>
                </a:cubicBezTo>
                <a:cubicBezTo>
                  <a:pt x="2429070" y="809947"/>
                  <a:pt x="2430082" y="823110"/>
                  <a:pt x="2435290" y="834829"/>
                </a:cubicBezTo>
                <a:cubicBezTo>
                  <a:pt x="2442655" y="851401"/>
                  <a:pt x="2457547" y="864277"/>
                  <a:pt x="2463282" y="881482"/>
                </a:cubicBezTo>
                <a:cubicBezTo>
                  <a:pt x="2479503" y="930145"/>
                  <a:pt x="2481553" y="983146"/>
                  <a:pt x="2500604" y="1030772"/>
                </a:cubicBezTo>
                <a:lnTo>
                  <a:pt x="2519266" y="1077425"/>
                </a:lnTo>
                <a:cubicBezTo>
                  <a:pt x="2521482" y="1090723"/>
                  <a:pt x="2533034" y="1163752"/>
                  <a:pt x="2537927" y="1180061"/>
                </a:cubicBezTo>
                <a:cubicBezTo>
                  <a:pt x="2542740" y="1196104"/>
                  <a:pt x="2550368" y="1211164"/>
                  <a:pt x="2556588" y="1226715"/>
                </a:cubicBezTo>
                <a:cubicBezTo>
                  <a:pt x="2559698" y="1260927"/>
                  <a:pt x="2560271" y="1295465"/>
                  <a:pt x="2565919" y="1329351"/>
                </a:cubicBezTo>
                <a:cubicBezTo>
                  <a:pt x="2569641" y="1351686"/>
                  <a:pt x="2580858" y="1372331"/>
                  <a:pt x="2584580" y="1394666"/>
                </a:cubicBezTo>
                <a:cubicBezTo>
                  <a:pt x="2590228" y="1428552"/>
                  <a:pt x="2590315" y="1463138"/>
                  <a:pt x="2593911" y="1497302"/>
                </a:cubicBezTo>
                <a:cubicBezTo>
                  <a:pt x="2613004" y="1678692"/>
                  <a:pt x="2594559" y="1433045"/>
                  <a:pt x="2612572" y="1721237"/>
                </a:cubicBezTo>
                <a:cubicBezTo>
                  <a:pt x="2609462" y="1957612"/>
                  <a:pt x="2608868" y="2194034"/>
                  <a:pt x="2603241" y="2430363"/>
                </a:cubicBezTo>
                <a:cubicBezTo>
                  <a:pt x="2602644" y="2455431"/>
                  <a:pt x="2596536" y="2480070"/>
                  <a:pt x="2593911" y="2505008"/>
                </a:cubicBezTo>
                <a:cubicBezTo>
                  <a:pt x="2575799" y="2677072"/>
                  <a:pt x="2593785" y="2543213"/>
                  <a:pt x="2575249" y="2672959"/>
                </a:cubicBezTo>
                <a:cubicBezTo>
                  <a:pt x="2572139" y="2725833"/>
                  <a:pt x="2565919" y="2778615"/>
                  <a:pt x="2565919" y="2831580"/>
                </a:cubicBezTo>
                <a:cubicBezTo>
                  <a:pt x="2565919" y="3276316"/>
                  <a:pt x="2493136" y="3156284"/>
                  <a:pt x="2593911" y="3307441"/>
                </a:cubicBezTo>
                <a:cubicBezTo>
                  <a:pt x="2597021" y="3319882"/>
                  <a:pt x="2597506" y="3333293"/>
                  <a:pt x="2603241" y="3344763"/>
                </a:cubicBezTo>
                <a:cubicBezTo>
                  <a:pt x="2607175" y="3352631"/>
                  <a:pt x="2616624" y="3356387"/>
                  <a:pt x="2621902" y="3363425"/>
                </a:cubicBezTo>
                <a:cubicBezTo>
                  <a:pt x="2635359" y="3381367"/>
                  <a:pt x="2643366" y="3403549"/>
                  <a:pt x="2659225" y="3419408"/>
                </a:cubicBezTo>
                <a:cubicBezTo>
                  <a:pt x="2665445" y="3425629"/>
                  <a:pt x="2672161" y="3431391"/>
                  <a:pt x="2677886" y="3438070"/>
                </a:cubicBezTo>
                <a:cubicBezTo>
                  <a:pt x="2690847" y="3453191"/>
                  <a:pt x="2704162" y="3468153"/>
                  <a:pt x="2715209" y="3484723"/>
                </a:cubicBezTo>
                <a:cubicBezTo>
                  <a:pt x="2751447" y="3539080"/>
                  <a:pt x="2712958" y="3507246"/>
                  <a:pt x="2761862" y="3550037"/>
                </a:cubicBezTo>
                <a:cubicBezTo>
                  <a:pt x="2827315" y="3607308"/>
                  <a:pt x="2784130" y="3574243"/>
                  <a:pt x="2836506" y="3596690"/>
                </a:cubicBezTo>
                <a:cubicBezTo>
                  <a:pt x="2849291" y="3602169"/>
                  <a:pt x="2860633" y="3610952"/>
                  <a:pt x="2873829" y="3615351"/>
                </a:cubicBezTo>
                <a:cubicBezTo>
                  <a:pt x="2888874" y="3620366"/>
                  <a:pt x="2905292" y="3620125"/>
                  <a:pt x="2920482" y="3624682"/>
                </a:cubicBezTo>
                <a:cubicBezTo>
                  <a:pt x="2936525" y="3629495"/>
                  <a:pt x="2950673" y="3640256"/>
                  <a:pt x="2967135" y="3643343"/>
                </a:cubicBezTo>
                <a:cubicBezTo>
                  <a:pt x="3000900" y="3649674"/>
                  <a:pt x="3035560" y="3649564"/>
                  <a:pt x="3069772" y="3652674"/>
                </a:cubicBezTo>
                <a:cubicBezTo>
                  <a:pt x="3191070" y="3649564"/>
                  <a:pt x="3312597" y="3651414"/>
                  <a:pt x="3433666" y="3643343"/>
                </a:cubicBezTo>
                <a:cubicBezTo>
                  <a:pt x="3453293" y="3642035"/>
                  <a:pt x="3470988" y="3630902"/>
                  <a:pt x="3489649" y="3624682"/>
                </a:cubicBezTo>
                <a:cubicBezTo>
                  <a:pt x="3513872" y="3616607"/>
                  <a:pt x="3541985" y="3607844"/>
                  <a:pt x="3564294" y="3596690"/>
                </a:cubicBezTo>
                <a:cubicBezTo>
                  <a:pt x="3593174" y="3582250"/>
                  <a:pt x="3600028" y="3566941"/>
                  <a:pt x="3629609" y="3550037"/>
                </a:cubicBezTo>
                <a:cubicBezTo>
                  <a:pt x="3638148" y="3545157"/>
                  <a:pt x="3648270" y="3543816"/>
                  <a:pt x="3657600" y="3540706"/>
                </a:cubicBezTo>
                <a:cubicBezTo>
                  <a:pt x="3687093" y="3511215"/>
                  <a:pt x="3694277" y="3501970"/>
                  <a:pt x="3732245" y="3475392"/>
                </a:cubicBezTo>
                <a:cubicBezTo>
                  <a:pt x="3747102" y="3464992"/>
                  <a:pt x="3763808" y="3457460"/>
                  <a:pt x="3778898" y="3447400"/>
                </a:cubicBezTo>
                <a:cubicBezTo>
                  <a:pt x="3791837" y="3438774"/>
                  <a:pt x="3803566" y="3428447"/>
                  <a:pt x="3816221" y="3419408"/>
                </a:cubicBezTo>
                <a:cubicBezTo>
                  <a:pt x="3825346" y="3412890"/>
                  <a:pt x="3835598" y="3407926"/>
                  <a:pt x="3844213" y="3400747"/>
                </a:cubicBezTo>
                <a:cubicBezTo>
                  <a:pt x="3854350" y="3392300"/>
                  <a:pt x="3861467" y="3380425"/>
                  <a:pt x="3872204" y="3372755"/>
                </a:cubicBezTo>
                <a:cubicBezTo>
                  <a:pt x="3883523" y="3364670"/>
                  <a:pt x="3897450" y="3360995"/>
                  <a:pt x="3909527" y="3354094"/>
                </a:cubicBezTo>
                <a:cubicBezTo>
                  <a:pt x="3919264" y="3348530"/>
                  <a:pt x="3927782" y="3340997"/>
                  <a:pt x="3937519" y="3335433"/>
                </a:cubicBezTo>
                <a:cubicBezTo>
                  <a:pt x="3949595" y="3328532"/>
                  <a:pt x="3962765" y="3323673"/>
                  <a:pt x="3974841" y="3316772"/>
                </a:cubicBezTo>
                <a:cubicBezTo>
                  <a:pt x="3984578" y="3311208"/>
                  <a:pt x="3992526" y="3302528"/>
                  <a:pt x="4002833" y="3298110"/>
                </a:cubicBezTo>
                <a:cubicBezTo>
                  <a:pt x="4014620" y="3293059"/>
                  <a:pt x="4027714" y="3291890"/>
                  <a:pt x="4040155" y="3288780"/>
                </a:cubicBezTo>
                <a:cubicBezTo>
                  <a:pt x="4049486" y="3282560"/>
                  <a:pt x="4058117" y="3275134"/>
                  <a:pt x="4068147" y="3270119"/>
                </a:cubicBezTo>
                <a:cubicBezTo>
                  <a:pt x="4117190" y="3245597"/>
                  <a:pt x="4078312" y="3282932"/>
                  <a:pt x="4133462" y="3232796"/>
                </a:cubicBezTo>
                <a:cubicBezTo>
                  <a:pt x="4285013" y="3095023"/>
                  <a:pt x="4153177" y="3216603"/>
                  <a:pt x="4217437" y="3139490"/>
                </a:cubicBezTo>
                <a:cubicBezTo>
                  <a:pt x="4257325" y="3091625"/>
                  <a:pt x="4261310" y="3117060"/>
                  <a:pt x="4301413" y="3036853"/>
                </a:cubicBezTo>
                <a:cubicBezTo>
                  <a:pt x="4310743" y="3018192"/>
                  <a:pt x="4318203" y="2998472"/>
                  <a:pt x="4329404" y="2980870"/>
                </a:cubicBezTo>
                <a:cubicBezTo>
                  <a:pt x="4369134" y="2918437"/>
                  <a:pt x="4368748" y="2948836"/>
                  <a:pt x="4404049" y="2878233"/>
                </a:cubicBezTo>
                <a:cubicBezTo>
                  <a:pt x="4425235" y="2835861"/>
                  <a:pt x="4435659" y="2788226"/>
                  <a:pt x="4460033" y="2747604"/>
                </a:cubicBezTo>
                <a:cubicBezTo>
                  <a:pt x="4469364" y="2732053"/>
                  <a:pt x="4479915" y="2717172"/>
                  <a:pt x="4488025" y="2700951"/>
                </a:cubicBezTo>
                <a:cubicBezTo>
                  <a:pt x="4530667" y="2615666"/>
                  <a:pt x="4481805" y="2694108"/>
                  <a:pt x="4525347" y="2598315"/>
                </a:cubicBezTo>
                <a:cubicBezTo>
                  <a:pt x="4532852" y="2581805"/>
                  <a:pt x="4545670" y="2568095"/>
                  <a:pt x="4553339" y="2551661"/>
                </a:cubicBezTo>
                <a:cubicBezTo>
                  <a:pt x="4567505" y="2521306"/>
                  <a:pt x="4578221" y="2489457"/>
                  <a:pt x="4590662" y="2458355"/>
                </a:cubicBezTo>
                <a:cubicBezTo>
                  <a:pt x="4596882" y="2442804"/>
                  <a:pt x="4603442" y="2427385"/>
                  <a:pt x="4609323" y="2411702"/>
                </a:cubicBezTo>
                <a:cubicBezTo>
                  <a:pt x="4622105" y="2377616"/>
                  <a:pt x="4637816" y="2344383"/>
                  <a:pt x="4646645" y="2309066"/>
                </a:cubicBezTo>
                <a:cubicBezTo>
                  <a:pt x="4649755" y="2296625"/>
                  <a:pt x="4652205" y="2284000"/>
                  <a:pt x="4655976" y="2271743"/>
                </a:cubicBezTo>
                <a:cubicBezTo>
                  <a:pt x="4664653" y="2243542"/>
                  <a:pt x="4675291" y="2215969"/>
                  <a:pt x="4683968" y="2187768"/>
                </a:cubicBezTo>
                <a:cubicBezTo>
                  <a:pt x="4741491" y="2000817"/>
                  <a:pt x="4698202" y="2077777"/>
                  <a:pt x="4767943" y="1973163"/>
                </a:cubicBezTo>
                <a:cubicBezTo>
                  <a:pt x="4771053" y="1951392"/>
                  <a:pt x="4772961" y="1929414"/>
                  <a:pt x="4777274" y="1907849"/>
                </a:cubicBezTo>
                <a:cubicBezTo>
                  <a:pt x="4787929" y="1854572"/>
                  <a:pt x="4800805" y="1819607"/>
                  <a:pt x="4814596" y="1767890"/>
                </a:cubicBezTo>
                <a:cubicBezTo>
                  <a:pt x="4843309" y="1660216"/>
                  <a:pt x="4819176" y="1726100"/>
                  <a:pt x="4861249" y="1627931"/>
                </a:cubicBezTo>
                <a:cubicBezTo>
                  <a:pt x="4864359" y="1606160"/>
                  <a:pt x="4864538" y="1583763"/>
                  <a:pt x="4870580" y="1562617"/>
                </a:cubicBezTo>
                <a:cubicBezTo>
                  <a:pt x="4877087" y="1539842"/>
                  <a:pt x="4889775" y="1519295"/>
                  <a:pt x="4898572" y="1497302"/>
                </a:cubicBezTo>
                <a:cubicBezTo>
                  <a:pt x="4908441" y="1472629"/>
                  <a:pt x="4917720" y="1447716"/>
                  <a:pt x="4926564" y="1422657"/>
                </a:cubicBezTo>
                <a:cubicBezTo>
                  <a:pt x="4936384" y="1394833"/>
                  <a:pt x="4946449" y="1367052"/>
                  <a:pt x="4954555" y="1338682"/>
                </a:cubicBezTo>
                <a:cubicBezTo>
                  <a:pt x="4965124" y="1301691"/>
                  <a:pt x="4970381" y="1263212"/>
                  <a:pt x="4982547" y="1226715"/>
                </a:cubicBezTo>
                <a:cubicBezTo>
                  <a:pt x="4989145" y="1206922"/>
                  <a:pt x="5003213" y="1190267"/>
                  <a:pt x="5010539" y="1170731"/>
                </a:cubicBezTo>
                <a:cubicBezTo>
                  <a:pt x="5031260" y="1115476"/>
                  <a:pt x="5052211" y="1060030"/>
                  <a:pt x="5066523" y="1002780"/>
                </a:cubicBezTo>
                <a:cubicBezTo>
                  <a:pt x="5079028" y="952760"/>
                  <a:pt x="5088421" y="911663"/>
                  <a:pt x="5103845" y="862821"/>
                </a:cubicBezTo>
                <a:cubicBezTo>
                  <a:pt x="5115692" y="825306"/>
                  <a:pt x="5120927" y="784588"/>
                  <a:pt x="5141168" y="750853"/>
                </a:cubicBezTo>
                <a:cubicBezTo>
                  <a:pt x="5173662" y="696696"/>
                  <a:pt x="5172052" y="704142"/>
                  <a:pt x="5197151" y="638886"/>
                </a:cubicBezTo>
                <a:cubicBezTo>
                  <a:pt x="5204212" y="620526"/>
                  <a:pt x="5207356" y="600662"/>
                  <a:pt x="5215813" y="582902"/>
                </a:cubicBezTo>
                <a:cubicBezTo>
                  <a:pt x="5238545" y="535165"/>
                  <a:pt x="5263502" y="488429"/>
                  <a:pt x="5290457" y="442943"/>
                </a:cubicBezTo>
                <a:cubicBezTo>
                  <a:pt x="5313325" y="404354"/>
                  <a:pt x="5333384" y="362694"/>
                  <a:pt x="5365102" y="330976"/>
                </a:cubicBezTo>
                <a:cubicBezTo>
                  <a:pt x="5386874" y="309204"/>
                  <a:pt x="5413338" y="291280"/>
                  <a:pt x="5430417" y="265661"/>
                </a:cubicBezTo>
                <a:cubicBezTo>
                  <a:pt x="5444187" y="245006"/>
                  <a:pt x="5455517" y="224047"/>
                  <a:pt x="5477070" y="209678"/>
                </a:cubicBezTo>
                <a:cubicBezTo>
                  <a:pt x="5494430" y="198105"/>
                  <a:pt x="5515961" y="193651"/>
                  <a:pt x="5533053" y="181686"/>
                </a:cubicBezTo>
                <a:cubicBezTo>
                  <a:pt x="5547467" y="171596"/>
                  <a:pt x="5557935" y="156804"/>
                  <a:pt x="5570376" y="144363"/>
                </a:cubicBezTo>
                <a:cubicBezTo>
                  <a:pt x="5579707" y="135033"/>
                  <a:pt x="5586566" y="122273"/>
                  <a:pt x="5598368" y="116372"/>
                </a:cubicBezTo>
                <a:cubicBezTo>
                  <a:pt x="5626307" y="102402"/>
                  <a:pt x="5674961" y="77160"/>
                  <a:pt x="5701004" y="69719"/>
                </a:cubicBezTo>
                <a:cubicBezTo>
                  <a:pt x="5722151" y="63677"/>
                  <a:pt x="5744547" y="63498"/>
                  <a:pt x="5766319" y="60388"/>
                </a:cubicBezTo>
                <a:cubicBezTo>
                  <a:pt x="5790958" y="50532"/>
                  <a:pt x="5815372" y="39708"/>
                  <a:pt x="5840964" y="32396"/>
                </a:cubicBezTo>
                <a:cubicBezTo>
                  <a:pt x="5853294" y="28873"/>
                  <a:pt x="5865550" y="24564"/>
                  <a:pt x="5878286" y="23066"/>
                </a:cubicBezTo>
                <a:cubicBezTo>
                  <a:pt x="5918560" y="18328"/>
                  <a:pt x="5959233" y="17770"/>
                  <a:pt x="5999584" y="13735"/>
                </a:cubicBezTo>
                <a:cubicBezTo>
                  <a:pt x="6021467" y="11547"/>
                  <a:pt x="6043127" y="7514"/>
                  <a:pt x="6064898" y="4404"/>
                </a:cubicBezTo>
                <a:cubicBezTo>
                  <a:pt x="6241707" y="8614"/>
                  <a:pt x="6352386" y="-17425"/>
                  <a:pt x="6494106" y="23066"/>
                </a:cubicBezTo>
                <a:cubicBezTo>
                  <a:pt x="6503563" y="25768"/>
                  <a:pt x="6512767" y="29286"/>
                  <a:pt x="6522098" y="32396"/>
                </a:cubicBezTo>
                <a:cubicBezTo>
                  <a:pt x="6528319" y="38616"/>
                  <a:pt x="6533891" y="45561"/>
                  <a:pt x="6540760" y="51057"/>
                </a:cubicBezTo>
                <a:cubicBezTo>
                  <a:pt x="6549517" y="58062"/>
                  <a:pt x="6559626" y="63201"/>
                  <a:pt x="6568751" y="69719"/>
                </a:cubicBezTo>
                <a:cubicBezTo>
                  <a:pt x="6581405" y="78758"/>
                  <a:pt x="6594127" y="87755"/>
                  <a:pt x="6606074" y="97710"/>
                </a:cubicBezTo>
                <a:cubicBezTo>
                  <a:pt x="6612832" y="103342"/>
                  <a:pt x="6617866" y="110876"/>
                  <a:pt x="6624735" y="116372"/>
                </a:cubicBezTo>
                <a:cubicBezTo>
                  <a:pt x="6633492" y="123377"/>
                  <a:pt x="6644798" y="127104"/>
                  <a:pt x="6652727" y="135033"/>
                </a:cubicBezTo>
                <a:cubicBezTo>
                  <a:pt x="6754045" y="236351"/>
                  <a:pt x="6610321" y="124738"/>
                  <a:pt x="6755364" y="228339"/>
                </a:cubicBezTo>
                <a:cubicBezTo>
                  <a:pt x="6841164" y="357041"/>
                  <a:pt x="6751597" y="224932"/>
                  <a:pt x="6820678" y="321645"/>
                </a:cubicBezTo>
                <a:cubicBezTo>
                  <a:pt x="6827196" y="330770"/>
                  <a:pt x="6832821" y="340512"/>
                  <a:pt x="6839339" y="349637"/>
                </a:cubicBezTo>
                <a:cubicBezTo>
                  <a:pt x="6848378" y="362291"/>
                  <a:pt x="6859779" y="373365"/>
                  <a:pt x="6867331" y="386959"/>
                </a:cubicBezTo>
                <a:cubicBezTo>
                  <a:pt x="6943426" y="523929"/>
                  <a:pt x="6841036" y="366177"/>
                  <a:pt x="6904653" y="461604"/>
                </a:cubicBezTo>
                <a:cubicBezTo>
                  <a:pt x="6927013" y="551042"/>
                  <a:pt x="6897510" y="440177"/>
                  <a:pt x="6932645" y="545580"/>
                </a:cubicBezTo>
                <a:cubicBezTo>
                  <a:pt x="6950737" y="599854"/>
                  <a:pt x="6931801" y="574005"/>
                  <a:pt x="6960637" y="638886"/>
                </a:cubicBezTo>
                <a:cubicBezTo>
                  <a:pt x="6977584" y="677017"/>
                  <a:pt x="7003426" y="711267"/>
                  <a:pt x="7016621" y="750853"/>
                </a:cubicBezTo>
                <a:cubicBezTo>
                  <a:pt x="7039680" y="820032"/>
                  <a:pt x="7026485" y="789243"/>
                  <a:pt x="7053943" y="844159"/>
                </a:cubicBezTo>
                <a:cubicBezTo>
                  <a:pt x="7056545" y="859771"/>
                  <a:pt x="7067390" y="928547"/>
                  <a:pt x="7072604" y="946796"/>
                </a:cubicBezTo>
                <a:cubicBezTo>
                  <a:pt x="7080710" y="975167"/>
                  <a:pt x="7091265" y="1002780"/>
                  <a:pt x="7100596" y="1030772"/>
                </a:cubicBezTo>
                <a:cubicBezTo>
                  <a:pt x="7119052" y="1086139"/>
                  <a:pt x="7120776" y="1096476"/>
                  <a:pt x="7147249" y="1152070"/>
                </a:cubicBezTo>
                <a:cubicBezTo>
                  <a:pt x="7168179" y="1196023"/>
                  <a:pt x="7191724" y="1238702"/>
                  <a:pt x="7212564" y="1282698"/>
                </a:cubicBezTo>
                <a:cubicBezTo>
                  <a:pt x="7219734" y="1297835"/>
                  <a:pt x="7224206" y="1314144"/>
                  <a:pt x="7231225" y="1329351"/>
                </a:cubicBezTo>
                <a:cubicBezTo>
                  <a:pt x="7242882" y="1354609"/>
                  <a:pt x="7259357" y="1377739"/>
                  <a:pt x="7268547" y="1403996"/>
                </a:cubicBezTo>
                <a:cubicBezTo>
                  <a:pt x="7281256" y="1440307"/>
                  <a:pt x="7285684" y="1479055"/>
                  <a:pt x="7296539" y="1515963"/>
                </a:cubicBezTo>
                <a:cubicBezTo>
                  <a:pt x="7301265" y="1532032"/>
                  <a:pt x="7310599" y="1546512"/>
                  <a:pt x="7315200" y="1562617"/>
                </a:cubicBezTo>
                <a:cubicBezTo>
                  <a:pt x="7323078" y="1590188"/>
                  <a:pt x="7325833" y="1619064"/>
                  <a:pt x="7333862" y="1646592"/>
                </a:cubicBezTo>
                <a:cubicBezTo>
                  <a:pt x="7347632" y="1693801"/>
                  <a:pt x="7380515" y="1786551"/>
                  <a:pt x="7380515" y="1786551"/>
                </a:cubicBezTo>
                <a:cubicBezTo>
                  <a:pt x="7383625" y="1805212"/>
                  <a:pt x="7384409" y="1824414"/>
                  <a:pt x="7389845" y="1842535"/>
                </a:cubicBezTo>
                <a:cubicBezTo>
                  <a:pt x="7393842" y="1855858"/>
                  <a:pt x="7404966" y="1866406"/>
                  <a:pt x="7408506" y="1879857"/>
                </a:cubicBezTo>
                <a:cubicBezTo>
                  <a:pt x="7420614" y="1925868"/>
                  <a:pt x="7418828" y="1975643"/>
                  <a:pt x="7436498" y="2019817"/>
                </a:cubicBezTo>
                <a:cubicBezTo>
                  <a:pt x="7442719" y="2035368"/>
                  <a:pt x="7448229" y="2051222"/>
                  <a:pt x="7455160" y="2066470"/>
                </a:cubicBezTo>
                <a:cubicBezTo>
                  <a:pt x="7463793" y="2085463"/>
                  <a:pt x="7475127" y="2103194"/>
                  <a:pt x="7483151" y="2122453"/>
                </a:cubicBezTo>
                <a:cubicBezTo>
                  <a:pt x="7540723" y="2260625"/>
                  <a:pt x="7445405" y="2076903"/>
                  <a:pt x="7548466" y="2262412"/>
                </a:cubicBezTo>
                <a:cubicBezTo>
                  <a:pt x="7554686" y="2287294"/>
                  <a:pt x="7558362" y="2312954"/>
                  <a:pt x="7567127" y="2337057"/>
                </a:cubicBezTo>
                <a:cubicBezTo>
                  <a:pt x="7570959" y="2347596"/>
                  <a:pt x="7580224" y="2355312"/>
                  <a:pt x="7585788" y="2365049"/>
                </a:cubicBezTo>
                <a:cubicBezTo>
                  <a:pt x="7592689" y="2377126"/>
                  <a:pt x="7598970" y="2389587"/>
                  <a:pt x="7604449" y="2402372"/>
                </a:cubicBezTo>
                <a:cubicBezTo>
                  <a:pt x="7608323" y="2411412"/>
                  <a:pt x="7611078" y="2420906"/>
                  <a:pt x="7613780" y="2430363"/>
                </a:cubicBezTo>
                <a:cubicBezTo>
                  <a:pt x="7617303" y="2442693"/>
                  <a:pt x="7618059" y="2455899"/>
                  <a:pt x="7623111" y="2467686"/>
                </a:cubicBezTo>
                <a:cubicBezTo>
                  <a:pt x="7627528" y="2477993"/>
                  <a:pt x="7636208" y="2485941"/>
                  <a:pt x="7641772" y="2495678"/>
                </a:cubicBezTo>
                <a:cubicBezTo>
                  <a:pt x="7648673" y="2507754"/>
                  <a:pt x="7654954" y="2520216"/>
                  <a:pt x="7660433" y="2533000"/>
                </a:cubicBezTo>
                <a:cubicBezTo>
                  <a:pt x="7664307" y="2542040"/>
                  <a:pt x="7665890" y="2551952"/>
                  <a:pt x="7669764" y="2560992"/>
                </a:cubicBezTo>
                <a:cubicBezTo>
                  <a:pt x="7700938" y="2633732"/>
                  <a:pt x="7678770" y="2559914"/>
                  <a:pt x="7707086" y="2654298"/>
                </a:cubicBezTo>
                <a:cubicBezTo>
                  <a:pt x="7710771" y="2666581"/>
                  <a:pt x="7711209" y="2679902"/>
                  <a:pt x="7716417" y="2691621"/>
                </a:cubicBezTo>
                <a:cubicBezTo>
                  <a:pt x="7723783" y="2708193"/>
                  <a:pt x="7735602" y="2722421"/>
                  <a:pt x="7744409" y="2738274"/>
                </a:cubicBezTo>
                <a:cubicBezTo>
                  <a:pt x="7808119" y="2852951"/>
                  <a:pt x="7723078" y="2709743"/>
                  <a:pt x="7781731" y="2803588"/>
                </a:cubicBezTo>
                <a:cubicBezTo>
                  <a:pt x="7806893" y="2843847"/>
                  <a:pt x="7831214" y="2884627"/>
                  <a:pt x="7856376" y="2924886"/>
                </a:cubicBezTo>
                <a:cubicBezTo>
                  <a:pt x="7862319" y="2934395"/>
                  <a:pt x="7868032" y="2944121"/>
                  <a:pt x="7875037" y="2952878"/>
                </a:cubicBezTo>
                <a:lnTo>
                  <a:pt x="7912360" y="2999531"/>
                </a:lnTo>
                <a:cubicBezTo>
                  <a:pt x="7915470" y="3011972"/>
                  <a:pt x="7915229" y="3025776"/>
                  <a:pt x="7921690" y="3036853"/>
                </a:cubicBezTo>
                <a:cubicBezTo>
                  <a:pt x="7937361" y="3063718"/>
                  <a:pt x="7960422" y="3085619"/>
                  <a:pt x="7977674" y="3111498"/>
                </a:cubicBezTo>
                <a:cubicBezTo>
                  <a:pt x="8019750" y="3174613"/>
                  <a:pt x="7967623" y="3098576"/>
                  <a:pt x="8042988" y="3195474"/>
                </a:cubicBezTo>
                <a:cubicBezTo>
                  <a:pt x="8076482" y="3238539"/>
                  <a:pt x="8043705" y="3211504"/>
                  <a:pt x="8089641" y="3242127"/>
                </a:cubicBezTo>
                <a:cubicBezTo>
                  <a:pt x="8096961" y="3256766"/>
                  <a:pt x="8113774" y="3294251"/>
                  <a:pt x="8126964" y="3307441"/>
                </a:cubicBezTo>
                <a:cubicBezTo>
                  <a:pt x="8137960" y="3318437"/>
                  <a:pt x="8153290" y="3324437"/>
                  <a:pt x="8164286" y="3335433"/>
                </a:cubicBezTo>
                <a:cubicBezTo>
                  <a:pt x="8175282" y="3346429"/>
                  <a:pt x="8180471" y="3362635"/>
                  <a:pt x="8192278" y="3372755"/>
                </a:cubicBezTo>
                <a:cubicBezTo>
                  <a:pt x="8202839" y="3381807"/>
                  <a:pt x="8217441" y="3384662"/>
                  <a:pt x="8229600" y="3391417"/>
                </a:cubicBezTo>
                <a:cubicBezTo>
                  <a:pt x="8245453" y="3400224"/>
                  <a:pt x="8260032" y="3411298"/>
                  <a:pt x="8276253" y="3419408"/>
                </a:cubicBezTo>
                <a:cubicBezTo>
                  <a:pt x="8285050" y="3423806"/>
                  <a:pt x="8295448" y="3424340"/>
                  <a:pt x="8304245" y="3428739"/>
                </a:cubicBezTo>
                <a:cubicBezTo>
                  <a:pt x="8376596" y="3464915"/>
                  <a:pt x="8289870" y="3433277"/>
                  <a:pt x="8360229" y="3456731"/>
                </a:cubicBezTo>
                <a:cubicBezTo>
                  <a:pt x="8431879" y="3528381"/>
                  <a:pt x="8359368" y="3460749"/>
                  <a:pt x="8453535" y="3531376"/>
                </a:cubicBezTo>
                <a:cubicBezTo>
                  <a:pt x="8454422" y="3532041"/>
                  <a:pt x="8510661" y="3575300"/>
                  <a:pt x="8518849" y="3578029"/>
                </a:cubicBezTo>
                <a:cubicBezTo>
                  <a:pt x="8536797" y="3584011"/>
                  <a:pt x="8556282" y="3583649"/>
                  <a:pt x="8574833" y="3587359"/>
                </a:cubicBezTo>
                <a:cubicBezTo>
                  <a:pt x="8587408" y="3589874"/>
                  <a:pt x="8599714" y="3593580"/>
                  <a:pt x="8612155" y="3596690"/>
                </a:cubicBezTo>
                <a:cubicBezTo>
                  <a:pt x="8742784" y="3593580"/>
                  <a:pt x="8873932" y="3599406"/>
                  <a:pt x="9004041" y="3587359"/>
                </a:cubicBezTo>
                <a:cubicBezTo>
                  <a:pt x="9043215" y="3583732"/>
                  <a:pt x="9077842" y="3559579"/>
                  <a:pt x="9116009" y="3550037"/>
                </a:cubicBezTo>
                <a:lnTo>
                  <a:pt x="9153331" y="3540706"/>
                </a:lnTo>
                <a:cubicBezTo>
                  <a:pt x="9171992" y="3528265"/>
                  <a:pt x="9194311" y="3520055"/>
                  <a:pt x="9209315" y="3503384"/>
                </a:cubicBezTo>
                <a:cubicBezTo>
                  <a:pt x="9223272" y="3487876"/>
                  <a:pt x="9226248" y="3465093"/>
                  <a:pt x="9237306" y="3447400"/>
                </a:cubicBezTo>
                <a:cubicBezTo>
                  <a:pt x="9241968" y="3439940"/>
                  <a:pt x="9249747" y="3434959"/>
                  <a:pt x="9255968" y="3428739"/>
                </a:cubicBezTo>
                <a:cubicBezTo>
                  <a:pt x="9262188" y="3410078"/>
                  <a:pt x="9266311" y="3390580"/>
                  <a:pt x="9274629" y="3372755"/>
                </a:cubicBezTo>
                <a:cubicBezTo>
                  <a:pt x="9346634" y="3218458"/>
                  <a:pt x="9304836" y="3338117"/>
                  <a:pt x="9330613" y="3260788"/>
                </a:cubicBezTo>
                <a:cubicBezTo>
                  <a:pt x="9351771" y="3133832"/>
                  <a:pt x="9323368" y="3289763"/>
                  <a:pt x="9367935" y="3111498"/>
                </a:cubicBezTo>
                <a:cubicBezTo>
                  <a:pt x="9372523" y="3093144"/>
                  <a:pt x="9373556" y="3074066"/>
                  <a:pt x="9377266" y="3055515"/>
                </a:cubicBezTo>
                <a:cubicBezTo>
                  <a:pt x="9379781" y="3042940"/>
                  <a:pt x="9383486" y="3030633"/>
                  <a:pt x="9386596" y="3018192"/>
                </a:cubicBezTo>
                <a:cubicBezTo>
                  <a:pt x="9389706" y="2927996"/>
                  <a:pt x="9399847" y="2837768"/>
                  <a:pt x="9395927" y="2747604"/>
                </a:cubicBezTo>
                <a:cubicBezTo>
                  <a:pt x="9391357" y="2642495"/>
                  <a:pt x="9365785" y="2588708"/>
                  <a:pt x="9339943" y="2495678"/>
                </a:cubicBezTo>
                <a:cubicBezTo>
                  <a:pt x="9333079" y="2470966"/>
                  <a:pt x="9332752" y="2443973"/>
                  <a:pt x="9321282" y="2421033"/>
                </a:cubicBezTo>
                <a:cubicBezTo>
                  <a:pt x="9315062" y="2408592"/>
                  <a:pt x="9306770" y="2396986"/>
                  <a:pt x="9302621" y="2383710"/>
                </a:cubicBezTo>
                <a:cubicBezTo>
                  <a:pt x="9291146" y="2346990"/>
                  <a:pt x="9283960" y="2309065"/>
                  <a:pt x="9274629" y="2271743"/>
                </a:cubicBezTo>
                <a:cubicBezTo>
                  <a:pt x="9271519" y="2259302"/>
                  <a:pt x="9267813" y="2246996"/>
                  <a:pt x="9265298" y="2234421"/>
                </a:cubicBezTo>
                <a:cubicBezTo>
                  <a:pt x="9215850" y="1987176"/>
                  <a:pt x="9280821" y="2319271"/>
                  <a:pt x="9227976" y="2019817"/>
                </a:cubicBezTo>
                <a:cubicBezTo>
                  <a:pt x="9224405" y="1999580"/>
                  <a:pt x="9202302" y="1925872"/>
                  <a:pt x="9199984" y="1917180"/>
                </a:cubicBezTo>
                <a:cubicBezTo>
                  <a:pt x="9193376" y="1892399"/>
                  <a:pt x="9187090" y="1867526"/>
                  <a:pt x="9181323" y="1842535"/>
                </a:cubicBezTo>
                <a:cubicBezTo>
                  <a:pt x="9177757" y="1827082"/>
                  <a:pt x="9177007" y="1810927"/>
                  <a:pt x="9171992" y="1795882"/>
                </a:cubicBezTo>
                <a:cubicBezTo>
                  <a:pt x="9166337" y="1778918"/>
                  <a:pt x="9138258" y="1715854"/>
                  <a:pt x="9125339" y="1693245"/>
                </a:cubicBezTo>
                <a:cubicBezTo>
                  <a:pt x="9119775" y="1683508"/>
                  <a:pt x="9111232" y="1675500"/>
                  <a:pt x="9106678" y="1665253"/>
                </a:cubicBezTo>
                <a:cubicBezTo>
                  <a:pt x="9098516" y="1646888"/>
                  <a:pt x="9073093" y="1560153"/>
                  <a:pt x="9069355" y="1543955"/>
                </a:cubicBezTo>
                <a:cubicBezTo>
                  <a:pt x="9065101" y="1525521"/>
                  <a:pt x="9064613" y="1506326"/>
                  <a:pt x="9060025" y="1487972"/>
                </a:cubicBezTo>
                <a:cubicBezTo>
                  <a:pt x="9055254" y="1468889"/>
                  <a:pt x="9046135" y="1451071"/>
                  <a:pt x="9041364" y="1431988"/>
                </a:cubicBezTo>
                <a:cubicBezTo>
                  <a:pt x="9027581" y="1376856"/>
                  <a:pt x="9038210" y="1385207"/>
                  <a:pt x="9022702" y="1338682"/>
                </a:cubicBezTo>
                <a:cubicBezTo>
                  <a:pt x="9017405" y="1322793"/>
                  <a:pt x="9009922" y="1307712"/>
                  <a:pt x="9004041" y="1292029"/>
                </a:cubicBezTo>
                <a:cubicBezTo>
                  <a:pt x="8994004" y="1265264"/>
                  <a:pt x="8992731" y="1256117"/>
                  <a:pt x="8985380" y="1226715"/>
                </a:cubicBezTo>
                <a:cubicBezTo>
                  <a:pt x="8988490" y="1108527"/>
                  <a:pt x="8986482" y="990093"/>
                  <a:pt x="8994711" y="872151"/>
                </a:cubicBezTo>
                <a:cubicBezTo>
                  <a:pt x="8995877" y="855443"/>
                  <a:pt x="9008076" y="841387"/>
                  <a:pt x="9013372" y="825498"/>
                </a:cubicBezTo>
                <a:cubicBezTo>
                  <a:pt x="9017427" y="813333"/>
                  <a:pt x="9019179" y="800506"/>
                  <a:pt x="9022702" y="788176"/>
                </a:cubicBezTo>
                <a:cubicBezTo>
                  <a:pt x="9028773" y="766929"/>
                  <a:pt x="9034338" y="748548"/>
                  <a:pt x="9050694" y="732192"/>
                </a:cubicBezTo>
                <a:cubicBezTo>
                  <a:pt x="9058623" y="724263"/>
                  <a:pt x="9069355" y="719751"/>
                  <a:pt x="9078686" y="713531"/>
                </a:cubicBezTo>
                <a:cubicBezTo>
                  <a:pt x="9085280" y="703640"/>
                  <a:pt x="9102711" y="673527"/>
                  <a:pt x="9116009" y="666878"/>
                </a:cubicBezTo>
                <a:cubicBezTo>
                  <a:pt x="9133603" y="658081"/>
                  <a:pt x="9171992" y="648217"/>
                  <a:pt x="9171992" y="648217"/>
                </a:cubicBezTo>
                <a:cubicBezTo>
                  <a:pt x="9178212" y="641996"/>
                  <a:pt x="9183110" y="634081"/>
                  <a:pt x="9190653" y="629555"/>
                </a:cubicBezTo>
                <a:cubicBezTo>
                  <a:pt x="9200211" y="623820"/>
                  <a:pt x="9249002" y="612636"/>
                  <a:pt x="9255968" y="610894"/>
                </a:cubicBezTo>
                <a:cubicBezTo>
                  <a:pt x="9265299" y="604674"/>
                  <a:pt x="9273653" y="596650"/>
                  <a:pt x="9283960" y="592233"/>
                </a:cubicBezTo>
                <a:cubicBezTo>
                  <a:pt x="9338548" y="568838"/>
                  <a:pt x="9307755" y="596427"/>
                  <a:pt x="9330613" y="573572"/>
                </a:cubicBezTo>
              </a:path>
            </a:pathLst>
          </a:cu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FF0000"/>
              </a:solidFill>
            </a:endParaRPr>
          </a:p>
        </p:txBody>
      </p:sp>
      <p:sp>
        <p:nvSpPr>
          <p:cNvPr id="5" name="Zástupný symbol pro obsah 3"/>
          <p:cNvSpPr txBox="1">
            <a:spLocks/>
          </p:cNvSpPr>
          <p:nvPr/>
        </p:nvSpPr>
        <p:spPr>
          <a:xfrm>
            <a:off x="1208932" y="2175935"/>
            <a:ext cx="5743297" cy="4313762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cs-CZ" sz="3200" dirty="0"/>
              <a:t>Chirurgie</a:t>
            </a:r>
          </a:p>
          <a:p>
            <a:pPr>
              <a:lnSpc>
                <a:spcPct val="100000"/>
              </a:lnSpc>
            </a:pPr>
            <a:r>
              <a:rPr lang="cs-CZ" sz="3200" dirty="0"/>
              <a:t>Ortopedie</a:t>
            </a:r>
          </a:p>
          <a:p>
            <a:pPr>
              <a:lnSpc>
                <a:spcPct val="100000"/>
              </a:lnSpc>
            </a:pPr>
            <a:r>
              <a:rPr lang="cs-CZ" sz="3200" dirty="0"/>
              <a:t>Gynekologie a porodnictví</a:t>
            </a:r>
          </a:p>
          <a:p>
            <a:pPr>
              <a:lnSpc>
                <a:spcPct val="100000"/>
              </a:lnSpc>
            </a:pPr>
            <a:r>
              <a:rPr lang="cs-CZ" sz="3200" dirty="0"/>
              <a:t>Onkologie</a:t>
            </a:r>
          </a:p>
          <a:p>
            <a:pPr>
              <a:lnSpc>
                <a:spcPct val="100000"/>
              </a:lnSpc>
            </a:pPr>
            <a:r>
              <a:rPr lang="cs-CZ" sz="3200" dirty="0" err="1"/>
              <a:t>Lymfologie</a:t>
            </a:r>
            <a:endParaRPr lang="cs-CZ" sz="3200" dirty="0"/>
          </a:p>
          <a:p>
            <a:pPr>
              <a:lnSpc>
                <a:spcPct val="100000"/>
              </a:lnSpc>
            </a:pPr>
            <a:r>
              <a:rPr lang="cs-CZ" sz="3200" dirty="0"/>
              <a:t>Urologie</a:t>
            </a:r>
          </a:p>
          <a:p>
            <a:pPr marL="0" indent="0">
              <a:spcBef>
                <a:spcPct val="20000"/>
              </a:spcBef>
              <a:buClr>
                <a:schemeClr val="accent2"/>
              </a:buClr>
              <a:buFont typeface="Arial" panose="020B0604020202020204" pitchFamily="34" charset="0"/>
              <a:buNone/>
            </a:pPr>
            <a:endParaRPr lang="cs-CZ" sz="2400" dirty="0">
              <a:latin typeface="Calibri" pitchFamily="34" charset="0"/>
            </a:endParaRPr>
          </a:p>
        </p:txBody>
      </p:sp>
      <p:sp>
        <p:nvSpPr>
          <p:cNvPr id="6" name="Zástupný symbol pro obsah 5"/>
          <p:cNvSpPr txBox="1">
            <a:spLocks/>
          </p:cNvSpPr>
          <p:nvPr/>
        </p:nvSpPr>
        <p:spPr>
          <a:xfrm>
            <a:off x="7201729" y="2182248"/>
            <a:ext cx="4522804" cy="4313763"/>
          </a:xfrm>
          <a:prstGeom prst="rect">
            <a:avLst/>
          </a:prstGeom>
          <a:ln>
            <a:noFill/>
          </a:ln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cs-CZ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ORL; HCD + DCD…</a:t>
            </a:r>
            <a:endParaRPr lang="cs-CZ" sz="320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  <a:p>
            <a:pPr>
              <a:lnSpc>
                <a:spcPct val="100000"/>
              </a:lnSpc>
            </a:pPr>
            <a:r>
              <a:rPr lang="cs-CZ" sz="3200" dirty="0"/>
              <a:t>…Pediatrie</a:t>
            </a:r>
          </a:p>
          <a:p>
            <a:pPr>
              <a:lnSpc>
                <a:spcPct val="100000"/>
              </a:lnSpc>
            </a:pPr>
            <a:r>
              <a:rPr lang="cs-CZ" sz="3200" dirty="0"/>
              <a:t>Stomatologie</a:t>
            </a:r>
          </a:p>
          <a:p>
            <a:pPr>
              <a:lnSpc>
                <a:spcPct val="100000"/>
              </a:lnSpc>
            </a:pPr>
            <a:r>
              <a:rPr lang="cs-CZ" sz="3200" dirty="0"/>
              <a:t>Flebologie, </a:t>
            </a:r>
            <a:r>
              <a:rPr lang="cs-CZ" sz="3200" dirty="0" err="1"/>
              <a:t>angiologie</a:t>
            </a:r>
            <a:r>
              <a:rPr lang="cs-CZ" sz="3200" dirty="0"/>
              <a:t> </a:t>
            </a:r>
          </a:p>
          <a:p>
            <a:pPr>
              <a:lnSpc>
                <a:spcPct val="100000"/>
              </a:lnSpc>
            </a:pPr>
            <a:r>
              <a:rPr lang="cs-CZ" sz="3200" dirty="0"/>
              <a:t>Revmatologie</a:t>
            </a:r>
          </a:p>
          <a:p>
            <a:pPr>
              <a:lnSpc>
                <a:spcPct val="100000"/>
              </a:lnSpc>
              <a:spcBef>
                <a:spcPct val="20000"/>
              </a:spcBef>
              <a:buClr>
                <a:schemeClr val="tx1"/>
              </a:buClr>
            </a:pPr>
            <a:r>
              <a:rPr lang="cs-CZ" sz="3200" dirty="0"/>
              <a:t>Sportovní lékařství</a:t>
            </a:r>
          </a:p>
          <a:p>
            <a:pPr marL="0" indent="0">
              <a:spcBef>
                <a:spcPct val="20000"/>
              </a:spcBef>
              <a:buClr>
                <a:schemeClr val="tx1"/>
              </a:buClr>
              <a:buFont typeface="Arial" panose="020B0604020202020204" pitchFamily="34" charset="0"/>
              <a:buNone/>
            </a:pPr>
            <a:endParaRPr lang="cs-CZ" sz="20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34101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404026" y="515567"/>
            <a:ext cx="9144000" cy="953310"/>
          </a:xfrm>
          <a:noFill/>
        </p:spPr>
        <p:txBody>
          <a:bodyPr>
            <a:noAutofit/>
          </a:bodyPr>
          <a:lstStyle/>
          <a:p>
            <a:r>
              <a:rPr lang="cs-CZ" sz="5400" i="1" dirty="0">
                <a:ln>
                  <a:solidFill>
                    <a:schemeClr val="accent1"/>
                  </a:solidFill>
                </a:ln>
                <a:solidFill>
                  <a:srgbClr val="FF0000"/>
                </a:solidFill>
                <a:latin typeface="+mn-lt"/>
                <a:cs typeface="Calibri" panose="020F0502020204030204" pitchFamily="34" charset="0"/>
              </a:rPr>
              <a:t>SET  x  Zánět</a:t>
            </a:r>
            <a:endParaRPr lang="cs-CZ" sz="5400" dirty="0">
              <a:solidFill>
                <a:srgbClr val="FF0000"/>
              </a:solidFill>
              <a:latin typeface="+mn-lt"/>
              <a:cs typeface="Calibri" panose="020F0502020204030204" pitchFamily="34" charset="0"/>
            </a:endParaRP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468252" y="1992780"/>
            <a:ext cx="11228961" cy="4795737"/>
          </a:xfrm>
        </p:spPr>
        <p:txBody>
          <a:bodyPr>
            <a:normAutofit/>
          </a:bodyPr>
          <a:lstStyle/>
          <a:p>
            <a:pPr algn="l"/>
            <a:endParaRPr lang="cs-CZ" sz="3200" dirty="0"/>
          </a:p>
          <a:p>
            <a:pPr algn="l">
              <a:buClr>
                <a:schemeClr val="tx1"/>
              </a:buClr>
            </a:pPr>
            <a:r>
              <a:rPr lang="cs-CZ" sz="3200" dirty="0"/>
              <a:t>… </a:t>
            </a:r>
            <a:r>
              <a:rPr lang="cs-CZ" sz="3200" b="1" dirty="0"/>
              <a:t>podílí se na optimalizaci všech fází zánětu </a:t>
            </a:r>
            <a:r>
              <a:rPr lang="cs-CZ" sz="3200" dirty="0"/>
              <a:t>… </a:t>
            </a:r>
          </a:p>
          <a:p>
            <a:pPr algn="l">
              <a:buClr>
                <a:schemeClr val="tx1"/>
              </a:buClr>
            </a:pPr>
            <a:r>
              <a:rPr lang="cs-CZ" sz="3200" dirty="0"/>
              <a:t>… </a:t>
            </a:r>
            <a:r>
              <a:rPr lang="cs-CZ" sz="3200" b="1" dirty="0"/>
              <a:t>se „snahou“ celý tento proces urychlit </a:t>
            </a:r>
            <a:r>
              <a:rPr lang="cs-CZ" sz="3200" dirty="0"/>
              <a:t>…</a:t>
            </a:r>
          </a:p>
          <a:p>
            <a:pPr algn="l">
              <a:buClr>
                <a:schemeClr val="tx1"/>
              </a:buClr>
            </a:pPr>
            <a:r>
              <a:rPr lang="cs-CZ" sz="3200" dirty="0"/>
              <a:t>…</a:t>
            </a:r>
            <a:r>
              <a:rPr lang="cs-CZ" sz="3200" b="1" dirty="0"/>
              <a:t> snížit možnost „skluzu“ do chronicity </a:t>
            </a:r>
            <a:endParaRPr lang="cs-CZ" sz="3200" dirty="0"/>
          </a:p>
          <a:p>
            <a:pPr algn="l">
              <a:buClr>
                <a:schemeClr val="tx1"/>
              </a:buClr>
            </a:pPr>
            <a:endParaRPr lang="cs-CZ" sz="3200" b="1" dirty="0"/>
          </a:p>
          <a:p>
            <a:pPr algn="l">
              <a:buClr>
                <a:schemeClr val="tx1"/>
              </a:buClr>
            </a:pPr>
            <a:r>
              <a:rPr lang="cs-CZ" sz="3200" b="1" dirty="0">
                <a:solidFill>
                  <a:schemeClr val="accent2">
                    <a:lumMod val="75000"/>
                  </a:schemeClr>
                </a:solidFill>
              </a:rPr>
              <a:t>Cíl</a:t>
            </a:r>
            <a:r>
              <a:rPr lang="cs-CZ" sz="3200" b="1" dirty="0"/>
              <a:t> </a:t>
            </a:r>
            <a:r>
              <a:rPr lang="cs-CZ" sz="3200" dirty="0"/>
              <a:t>–</a:t>
            </a:r>
            <a:r>
              <a:rPr lang="cs-CZ" sz="3200" dirty="0">
                <a:solidFill>
                  <a:srgbClr val="FF0000"/>
                </a:solidFill>
              </a:rPr>
              <a:t> </a:t>
            </a:r>
            <a:r>
              <a:rPr lang="cs-CZ" sz="3200" b="1" dirty="0"/>
              <a:t>celkové</a:t>
            </a:r>
            <a:r>
              <a:rPr lang="cs-CZ" sz="3200" dirty="0"/>
              <a:t> </a:t>
            </a:r>
            <a:r>
              <a:rPr lang="cs-CZ" sz="3200" b="1" dirty="0"/>
              <a:t>ZHOJENÍ alterované tkáně </a:t>
            </a:r>
            <a:r>
              <a:rPr lang="cs-CZ" sz="3200" dirty="0"/>
              <a:t>(proliferace nových buněk)</a:t>
            </a:r>
          </a:p>
          <a:p>
            <a:pPr algn="l">
              <a:buClr>
                <a:schemeClr val="tx1"/>
              </a:buClr>
            </a:pPr>
            <a:endParaRPr lang="cs-CZ" sz="3200" dirty="0"/>
          </a:p>
          <a:p>
            <a:pPr algn="l"/>
            <a:endParaRPr lang="cs-CZ" sz="3600" b="1" dirty="0"/>
          </a:p>
        </p:txBody>
      </p:sp>
    </p:spTree>
    <p:extLst>
      <p:ext uri="{BB962C8B-B14F-4D97-AF65-F5344CB8AC3E}">
        <p14:creationId xmlns:p14="http://schemas.microsoft.com/office/powerpoint/2010/main" val="10503919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441348" y="241235"/>
            <a:ext cx="9144000" cy="953310"/>
          </a:xfrm>
          <a:noFill/>
        </p:spPr>
        <p:txBody>
          <a:bodyPr>
            <a:noAutofit/>
          </a:bodyPr>
          <a:lstStyle/>
          <a:p>
            <a:r>
              <a:rPr lang="cs-CZ" sz="5400" i="1" dirty="0">
                <a:ln>
                  <a:solidFill>
                    <a:schemeClr val="accent1"/>
                  </a:solidFill>
                </a:ln>
                <a:solidFill>
                  <a:srgbClr val="FF0000"/>
                </a:solidFill>
                <a:latin typeface="+mn-lt"/>
                <a:cs typeface="Calibri" panose="020F0502020204030204" pitchFamily="34" charset="0"/>
              </a:rPr>
              <a:t>SET  x  Zánět</a:t>
            </a:r>
            <a:endParaRPr lang="cs-CZ" sz="5400" dirty="0">
              <a:solidFill>
                <a:srgbClr val="FF0000"/>
              </a:solidFill>
              <a:latin typeface="+mn-lt"/>
              <a:cs typeface="Calibri" panose="020F0502020204030204" pitchFamily="34" charset="0"/>
            </a:endParaRP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483637" y="1101012"/>
            <a:ext cx="10881048" cy="5756988"/>
          </a:xfrm>
        </p:spPr>
        <p:txBody>
          <a:bodyPr>
            <a:normAutofit lnSpcReduction="10000"/>
          </a:bodyPr>
          <a:lstStyle/>
          <a:p>
            <a:pPr lvl="0" algn="l">
              <a:buClr>
                <a:schemeClr val="tx1"/>
              </a:buClr>
            </a:pPr>
            <a:r>
              <a:rPr lang="cs-CZ" sz="3200" i="1" u="sng" dirty="0"/>
              <a:t>Jinými slovy … </a:t>
            </a:r>
          </a:p>
          <a:p>
            <a:pPr lvl="0" algn="l">
              <a:lnSpc>
                <a:spcPct val="110000"/>
              </a:lnSpc>
              <a:buClr>
                <a:schemeClr val="tx1"/>
              </a:buClr>
            </a:pPr>
            <a:r>
              <a:rPr lang="cs-CZ" sz="3200" b="1" dirty="0"/>
              <a:t>…chirurgické výkony, úrazy a zánětlivá onemocnění, včetně </a:t>
            </a:r>
            <a:r>
              <a:rPr lang="cs-CZ" sz="3200" b="1" dirty="0" err="1"/>
              <a:t>onko</a:t>
            </a:r>
            <a:r>
              <a:rPr lang="cs-CZ" sz="3200" b="1" dirty="0"/>
              <a:t> diagnóz a také chronických ran, znamenají oslabení našeho organismu…</a:t>
            </a:r>
          </a:p>
          <a:p>
            <a:pPr lvl="0" algn="l">
              <a:lnSpc>
                <a:spcPct val="110000"/>
              </a:lnSpc>
              <a:buClr>
                <a:schemeClr val="tx1"/>
              </a:buClr>
            </a:pPr>
            <a:r>
              <a:rPr lang="cs-CZ" sz="3200" b="1" dirty="0"/>
              <a:t>…tzn. jde o stav zánětlivé (obranné) aktivace našeho těla, kde vlastní systémová produkce endogenních enzymů nemusí být dostačující…</a:t>
            </a:r>
          </a:p>
          <a:p>
            <a:pPr algn="l">
              <a:lnSpc>
                <a:spcPct val="110000"/>
              </a:lnSpc>
              <a:buClr>
                <a:schemeClr val="tx1"/>
              </a:buClr>
            </a:pPr>
            <a:r>
              <a:rPr lang="cs-CZ" sz="3200" b="1" dirty="0"/>
              <a:t>…v těchto případech zvážit</a:t>
            </a:r>
            <a:r>
              <a:rPr lang="cs-CZ" sz="3200" dirty="0"/>
              <a:t> </a:t>
            </a:r>
            <a:r>
              <a:rPr lang="cs-CZ" sz="3200" b="1" dirty="0"/>
              <a:t>podávání proteáz exogenní cestou jako součást komplexní terapie</a:t>
            </a:r>
          </a:p>
          <a:p>
            <a:pPr algn="l">
              <a:lnSpc>
                <a:spcPct val="110000"/>
              </a:lnSpc>
              <a:buClr>
                <a:schemeClr val="tx1"/>
              </a:buClr>
            </a:pPr>
            <a:r>
              <a:rPr lang="cs-CZ" sz="3200" b="1" i="1" dirty="0">
                <a:solidFill>
                  <a:srgbClr val="C00000"/>
                </a:solidFill>
              </a:rPr>
              <a:t>Nezapomínat na možnost </a:t>
            </a:r>
            <a:r>
              <a:rPr lang="cs-CZ" sz="3200" b="1" i="1" dirty="0" err="1">
                <a:solidFill>
                  <a:srgbClr val="C00000"/>
                </a:solidFill>
              </a:rPr>
              <a:t>monoterapie</a:t>
            </a:r>
            <a:r>
              <a:rPr lang="cs-CZ" sz="3200" b="1" i="1" dirty="0">
                <a:solidFill>
                  <a:srgbClr val="C00000"/>
                </a:solidFill>
              </a:rPr>
              <a:t>.</a:t>
            </a:r>
          </a:p>
          <a:p>
            <a:pPr algn="l">
              <a:lnSpc>
                <a:spcPct val="110000"/>
              </a:lnSpc>
              <a:buClr>
                <a:schemeClr val="tx1"/>
              </a:buClr>
            </a:pPr>
            <a:endParaRPr lang="cs-CZ" sz="3200" dirty="0"/>
          </a:p>
          <a:p>
            <a:pPr lvl="0" algn="l">
              <a:lnSpc>
                <a:spcPct val="110000"/>
              </a:lnSpc>
              <a:buClr>
                <a:schemeClr val="tx1"/>
              </a:buClr>
            </a:pPr>
            <a:endParaRPr lang="cs-CZ" sz="3200" dirty="0"/>
          </a:p>
        </p:txBody>
      </p:sp>
    </p:spTree>
    <p:extLst>
      <p:ext uri="{BB962C8B-B14F-4D97-AF65-F5344CB8AC3E}">
        <p14:creationId xmlns:p14="http://schemas.microsoft.com/office/powerpoint/2010/main" val="1496045906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879</Words>
  <Application>Microsoft Office PowerPoint</Application>
  <PresentationFormat>Širokoúhlá obrazovka</PresentationFormat>
  <Paragraphs>158</Paragraphs>
  <Slides>20</Slides>
  <Notes>0</Notes>
  <HiddenSlides>0</HiddenSlides>
  <MMClips>0</MMClips>
  <ScaleCrop>false</ScaleCrop>
  <HeadingPairs>
    <vt:vector size="8" baseType="variant">
      <vt:variant>
        <vt:lpstr>Použitá písma</vt:lpstr>
      </vt:variant>
      <vt:variant>
        <vt:i4>5</vt:i4>
      </vt:variant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20</vt:i4>
      </vt:variant>
    </vt:vector>
  </HeadingPairs>
  <TitlesOfParts>
    <vt:vector size="27" baseType="lpstr">
      <vt:lpstr>Arial</vt:lpstr>
      <vt:lpstr>Calibri</vt:lpstr>
      <vt:lpstr>Calibri Light</vt:lpstr>
      <vt:lpstr>Verdana</vt:lpstr>
      <vt:lpstr>Wingdings</vt:lpstr>
      <vt:lpstr>Motiv Office</vt:lpstr>
      <vt:lpstr>Fotografie</vt:lpstr>
      <vt:lpstr>systémová enzymoterapie (SET) –  vhodný „pomocník“ sportovců</vt:lpstr>
      <vt:lpstr>Co jsou to Enzymy </vt:lpstr>
      <vt:lpstr>Co je to Systémová enzymoterapie (SET)</vt:lpstr>
      <vt:lpstr>Co je to Zánět  </vt:lpstr>
      <vt:lpstr>Trauma ve sportu</vt:lpstr>
      <vt:lpstr>Proč SET? </vt:lpstr>
      <vt:lpstr>SET  x  Zánět  x Medicína</vt:lpstr>
      <vt:lpstr>SET  x  Zánět</vt:lpstr>
      <vt:lpstr>SET  x  Zánět</vt:lpstr>
      <vt:lpstr>SET – Terapeutické účinky </vt:lpstr>
      <vt:lpstr>Prezentace aplikace PowerPoint</vt:lpstr>
      <vt:lpstr>Terapeutická klasifikace a základní dávkování léků SET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systémová enzymoterapie (SET)  – vhodný „pomocník“ sportovců </dc:title>
  <dc:creator>Kočár Aleš</dc:creator>
  <cp:lastModifiedBy>Kočár Aleš</cp:lastModifiedBy>
  <cp:revision>2</cp:revision>
  <dcterms:created xsi:type="dcterms:W3CDTF">2022-03-30T10:47:18Z</dcterms:created>
  <dcterms:modified xsi:type="dcterms:W3CDTF">2022-04-01T09:39:40Z</dcterms:modified>
</cp:coreProperties>
</file>