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63" r:id="rId5"/>
    <p:sldId id="272" r:id="rId6"/>
    <p:sldId id="274" r:id="rId7"/>
    <p:sldId id="276" r:id="rId8"/>
    <p:sldId id="277" r:id="rId9"/>
    <p:sldId id="278" r:id="rId10"/>
    <p:sldId id="279" r:id="rId11"/>
    <p:sldId id="280" r:id="rId12"/>
    <p:sldId id="275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62" r:id="rId29"/>
    <p:sldId id="264" r:id="rId30"/>
    <p:sldId id="265" r:id="rId31"/>
    <p:sldId id="268" r:id="rId32"/>
    <p:sldId id="266" r:id="rId33"/>
    <p:sldId id="267" r:id="rId34"/>
    <p:sldId id="269" r:id="rId35"/>
    <p:sldId id="270" r:id="rId36"/>
    <p:sldId id="271" r:id="rId3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3D3E8-7509-4235-BA6B-5250613D6AF9}" type="datetimeFigureOut">
              <a:rPr lang="cs-CZ" smtClean="0"/>
              <a:pPr/>
              <a:t>18.3.2022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0497E-16CF-4A13-927C-AD3FD46EC95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Zlomeniny </a:t>
            </a:r>
            <a:r>
              <a:rPr lang="cs-CZ" dirty="0" smtClean="0"/>
              <a:t>metakarpů                   a článků </a:t>
            </a:r>
            <a:r>
              <a:rPr lang="cs-CZ" dirty="0" smtClean="0"/>
              <a:t>prstů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b="1" dirty="0" smtClean="0"/>
              <a:t>Jaroslav Pilný</a:t>
            </a:r>
          </a:p>
          <a:p>
            <a:r>
              <a:rPr lang="cs-CZ" dirty="0" smtClean="0"/>
              <a:t>Ortopedické oddělení          Nemocnice Nové Město na Moravě </a:t>
            </a:r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postavení prstů 1.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724128" y="1484784"/>
            <a:ext cx="2362200" cy="2590800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8" name="Zástupný symbol pro obsah 7" descr="postavení prstů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23528" y="2348880"/>
            <a:ext cx="3981450" cy="3133725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365104"/>
            <a:ext cx="23241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Zlomeniny diafýzy metakarpů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Fixace  dlahou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251520" y="2174875"/>
            <a:ext cx="4392488" cy="3951288"/>
          </a:xfrm>
        </p:spPr>
        <p:txBody>
          <a:bodyPr/>
          <a:lstStyle/>
          <a:p>
            <a:endParaRPr lang="cs-CZ" dirty="0" smtClean="0"/>
          </a:p>
          <a:p>
            <a:r>
              <a:rPr lang="cs-CZ" dirty="0" smtClean="0"/>
              <a:t>Dlaha volárně </a:t>
            </a:r>
          </a:p>
          <a:p>
            <a:endParaRPr lang="cs-CZ" dirty="0" smtClean="0"/>
          </a:p>
          <a:p>
            <a:r>
              <a:rPr lang="cs-CZ" dirty="0" smtClean="0"/>
              <a:t>V MCP kloubu 90° volární flexe</a:t>
            </a:r>
          </a:p>
          <a:p>
            <a:endParaRPr lang="cs-CZ" dirty="0" smtClean="0"/>
          </a:p>
          <a:p>
            <a:r>
              <a:rPr lang="cs-CZ" dirty="0" smtClean="0"/>
              <a:t>V zápěstí 20-30°dorzální flexe </a:t>
            </a:r>
          </a:p>
          <a:p>
            <a:endParaRPr lang="cs-CZ" dirty="0"/>
          </a:p>
          <a:p>
            <a:r>
              <a:rPr lang="cs-CZ" dirty="0" smtClean="0"/>
              <a:t>Možné jen sousední paprsky  </a:t>
            </a:r>
          </a:p>
          <a:p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484784"/>
            <a:ext cx="3671392" cy="268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077072"/>
            <a:ext cx="3410099" cy="2494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Kdy operovat???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Akutně do 8 hodin od úrazu 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   (není ještě otok ruky)</a:t>
            </a:r>
          </a:p>
          <a:p>
            <a:endParaRPr lang="cs-CZ" dirty="0" smtClean="0"/>
          </a:p>
          <a:p>
            <a:r>
              <a:rPr lang="cs-CZ" dirty="0" smtClean="0"/>
              <a:t>Po ústupu otoku  (cca týden od úrazu) 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- polohovat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- ledovat </a:t>
            </a:r>
          </a:p>
          <a:p>
            <a:pPr>
              <a:buNone/>
            </a:pPr>
            <a:r>
              <a:rPr lang="cs-CZ" dirty="0" smtClean="0"/>
              <a:t>    - </a:t>
            </a:r>
            <a:r>
              <a:rPr lang="cs-CZ" dirty="0" err="1" smtClean="0"/>
              <a:t>antiedematózní</a:t>
            </a:r>
            <a:r>
              <a:rPr lang="cs-CZ" dirty="0" smtClean="0"/>
              <a:t> terapie 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Přístup k otevřené repozici </a:t>
            </a:r>
            <a:endParaRPr lang="cs-CZ" dirty="0"/>
          </a:p>
        </p:txBody>
      </p:sp>
      <p:pic>
        <p:nvPicPr>
          <p:cNvPr id="5" name="Zástupný symbol pro obsah 4" descr="přístupy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76180"/>
            <a:ext cx="4038600" cy="2974003"/>
          </a:xfrm>
        </p:spPr>
      </p:pic>
      <p:pic>
        <p:nvPicPr>
          <p:cNvPr id="6" name="Zástupný symbol pro obsah 5" descr="anatomie II.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459939"/>
            <a:ext cx="4038600" cy="28064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Zlomeniny diafýzy metakarpů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Příčná zlomenina           kompresivní dlaha</a:t>
            </a:r>
          </a:p>
          <a:p>
            <a:pPr>
              <a:buNone/>
            </a:pPr>
            <a:endParaRPr lang="cs-CZ" dirty="0" smtClean="0"/>
          </a:p>
        </p:txBody>
      </p:sp>
      <p:pic>
        <p:nvPicPr>
          <p:cNvPr id="5" name="Zástupný symbol pro obsah 4" descr="neutralizační dlah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139952" y="2492896"/>
            <a:ext cx="4189577" cy="27755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Zlomeniny diafýzy metakarpů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244280" cy="4525963"/>
          </a:xfrm>
        </p:spPr>
        <p:txBody>
          <a:bodyPr/>
          <a:lstStyle/>
          <a:p>
            <a:r>
              <a:rPr lang="cs-CZ" b="1" dirty="0" smtClean="0"/>
              <a:t>Šikmá zlomenina 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  šrouby  (min. 2 šrouby)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 </a:t>
            </a:r>
          </a:p>
          <a:p>
            <a:pPr>
              <a:buNone/>
            </a:pPr>
            <a:endParaRPr lang="cs-CZ" dirty="0"/>
          </a:p>
          <a:p>
            <a:pPr>
              <a:buNone/>
            </a:pPr>
            <a:r>
              <a:rPr lang="cs-CZ" dirty="0" smtClean="0"/>
              <a:t>  </a:t>
            </a:r>
          </a:p>
          <a:p>
            <a:pPr>
              <a:buNone/>
            </a:pPr>
            <a:r>
              <a:rPr lang="cs-CZ" dirty="0" smtClean="0"/>
              <a:t> </a:t>
            </a:r>
          </a:p>
          <a:p>
            <a:pPr>
              <a:buNone/>
            </a:pPr>
            <a:r>
              <a:rPr lang="cs-CZ" dirty="0" smtClean="0"/>
              <a:t>     neutralizační dlaha 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84784"/>
            <a:ext cx="10668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484784"/>
            <a:ext cx="15525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140968"/>
            <a:ext cx="94632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7812360" y="1844824"/>
            <a:ext cx="142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4x šíře kosti</a:t>
            </a:r>
            <a:endParaRPr lang="cs-CZ" dirty="0"/>
          </a:p>
        </p:txBody>
      </p:sp>
      <p:cxnSp>
        <p:nvCxnSpPr>
          <p:cNvPr id="14" name="Přímá spojovací čára 13"/>
          <p:cNvCxnSpPr>
            <a:endCxn id="12" idx="1"/>
          </p:cNvCxnSpPr>
          <p:nvPr/>
        </p:nvCxnSpPr>
        <p:spPr>
          <a:xfrm>
            <a:off x="7236296" y="1916832"/>
            <a:ext cx="576064" cy="1126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4368" y="3068960"/>
            <a:ext cx="833313" cy="157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ovéPole 19"/>
          <p:cNvSpPr txBox="1"/>
          <p:nvPr/>
        </p:nvSpPr>
        <p:spPr>
          <a:xfrm>
            <a:off x="5364088" y="3573016"/>
            <a:ext cx="2503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Šíře kosti</a:t>
            </a:r>
          </a:p>
          <a:p>
            <a:r>
              <a:rPr lang="cs-CZ" dirty="0" smtClean="0"/>
              <a:t> min. 3x šíře šroubu </a:t>
            </a:r>
            <a:endParaRPr lang="cs-CZ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4581128"/>
            <a:ext cx="1520291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Zlomeniny diafýzy metakarpů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244280" cy="4525963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err="1" smtClean="0"/>
              <a:t>Komminutivní</a:t>
            </a:r>
            <a:r>
              <a:rPr lang="cs-CZ" dirty="0" smtClean="0"/>
              <a:t> zlomenina </a:t>
            </a:r>
          </a:p>
          <a:p>
            <a:pPr>
              <a:buNone/>
            </a:pPr>
            <a:r>
              <a:rPr lang="cs-CZ" dirty="0" smtClean="0"/>
              <a:t>     přemosťující dlaha </a:t>
            </a:r>
          </a:p>
          <a:p>
            <a:endParaRPr lang="cs-CZ" dirty="0"/>
          </a:p>
        </p:txBody>
      </p:sp>
      <p:pic>
        <p:nvPicPr>
          <p:cNvPr id="6" name="Zástupný symbol pro obsah 5" descr="20160704_14373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4648200" y="2651601"/>
            <a:ext cx="4038600" cy="24231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Zlomenina </a:t>
            </a:r>
            <a:r>
              <a:rPr lang="cs-CZ" dirty="0" err="1" smtClean="0"/>
              <a:t>baze</a:t>
            </a:r>
            <a:r>
              <a:rPr lang="cs-CZ" dirty="0" smtClean="0"/>
              <a:t> I. metakarpu</a:t>
            </a:r>
            <a:endParaRPr lang="cs-CZ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60685"/>
            <a:ext cx="4038600" cy="300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74551"/>
            <a:ext cx="4038600" cy="297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Zlomenina </a:t>
            </a:r>
            <a:r>
              <a:rPr lang="cs-CZ" dirty="0" err="1" smtClean="0"/>
              <a:t>baze</a:t>
            </a:r>
            <a:r>
              <a:rPr lang="cs-CZ" dirty="0" smtClean="0"/>
              <a:t> I. metakarpu (</a:t>
            </a:r>
            <a:r>
              <a:rPr lang="cs-CZ" dirty="0" err="1" smtClean="0"/>
              <a:t>extraartikulární</a:t>
            </a:r>
            <a:r>
              <a:rPr lang="cs-CZ" dirty="0" smtClean="0"/>
              <a:t>)</a:t>
            </a:r>
            <a:endParaRPr lang="cs-CZ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83568" y="1628800"/>
            <a:ext cx="2437928" cy="1847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700808"/>
            <a:ext cx="2314600" cy="1714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866868" y="4397828"/>
            <a:ext cx="2448644" cy="1807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761816" y="4407536"/>
            <a:ext cx="2053583" cy="153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1628800"/>
            <a:ext cx="2159893" cy="181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211960" y="3933056"/>
            <a:ext cx="1584176" cy="2685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Zlomenina </a:t>
            </a:r>
            <a:r>
              <a:rPr lang="cs-CZ" dirty="0" err="1" smtClean="0"/>
              <a:t>baze</a:t>
            </a:r>
            <a:r>
              <a:rPr lang="cs-CZ" dirty="0" smtClean="0"/>
              <a:t> I. metakarpu </a:t>
            </a:r>
            <a:r>
              <a:rPr lang="cs-CZ" dirty="0" err="1" smtClean="0"/>
              <a:t>intraartikulární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err="1" smtClean="0"/>
              <a:t>Bennetova</a:t>
            </a:r>
            <a:r>
              <a:rPr lang="cs-CZ" dirty="0" smtClean="0"/>
              <a:t> zlomenina 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Rolandova zlomenina </a:t>
            </a:r>
            <a:endParaRPr lang="cs-C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405979"/>
            <a:ext cx="4038600" cy="2914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Statistika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Zlomeniny metakarpů a článků prstů  10 % zlomenin těla </a:t>
            </a:r>
          </a:p>
          <a:p>
            <a:endParaRPr lang="cs-CZ" dirty="0" smtClean="0"/>
          </a:p>
          <a:p>
            <a:r>
              <a:rPr lang="cs-CZ" dirty="0" smtClean="0"/>
              <a:t>Metakarpy  18-42 %  (zlomenin ruky)</a:t>
            </a:r>
          </a:p>
          <a:p>
            <a:endParaRPr lang="cs-CZ" dirty="0" smtClean="0"/>
          </a:p>
          <a:p>
            <a:r>
              <a:rPr lang="cs-CZ" dirty="0" smtClean="0"/>
              <a:t>Články prstů 23-50 % (zlomenin ruky)</a:t>
            </a:r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Zlomenina </a:t>
            </a:r>
            <a:r>
              <a:rPr lang="cs-CZ" dirty="0" err="1" smtClean="0"/>
              <a:t>baze</a:t>
            </a:r>
            <a:r>
              <a:rPr lang="cs-CZ" dirty="0" smtClean="0"/>
              <a:t> I. metakarpu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Konzervativní 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 smtClean="0"/>
              <a:t>Repozice         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  - tah za palec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  -  pronace metakarpu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  -  tlak na </a:t>
            </a:r>
            <a:r>
              <a:rPr lang="cs-CZ" dirty="0" err="1" smtClean="0"/>
              <a:t>bazi</a:t>
            </a:r>
            <a:r>
              <a:rPr lang="cs-CZ" dirty="0" smtClean="0"/>
              <a:t> metakarpu</a:t>
            </a:r>
          </a:p>
          <a:p>
            <a:r>
              <a:rPr lang="cs-CZ" dirty="0" smtClean="0"/>
              <a:t>Fixace  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581128"/>
            <a:ext cx="2386608" cy="1753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509120"/>
            <a:ext cx="2430784" cy="177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628800"/>
            <a:ext cx="3131815" cy="230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Zlomenina </a:t>
            </a:r>
            <a:r>
              <a:rPr lang="cs-CZ" dirty="0" err="1" smtClean="0"/>
              <a:t>baze</a:t>
            </a:r>
            <a:r>
              <a:rPr lang="cs-CZ" dirty="0" smtClean="0"/>
              <a:t> I. metakarpu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Operační postup 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r>
              <a:rPr lang="cs-CZ" dirty="0" smtClean="0"/>
              <a:t>Zavřená repozice a </a:t>
            </a:r>
            <a:r>
              <a:rPr lang="cs-CZ" dirty="0" err="1"/>
              <a:t>t</a:t>
            </a:r>
            <a:r>
              <a:rPr lang="cs-CZ" dirty="0" err="1" smtClean="0"/>
              <a:t>ransfixace</a:t>
            </a:r>
            <a:r>
              <a:rPr lang="cs-CZ" dirty="0" smtClean="0"/>
              <a:t> K dráty    </a:t>
            </a:r>
          </a:p>
          <a:p>
            <a:endParaRPr lang="cs-CZ" dirty="0" smtClean="0"/>
          </a:p>
          <a:p>
            <a:r>
              <a:rPr lang="cs-CZ" dirty="0" smtClean="0"/>
              <a:t>ORIF – je-li fragment větší než </a:t>
            </a:r>
            <a:r>
              <a:rPr lang="cs-CZ" b="1" dirty="0" smtClean="0"/>
              <a:t>20 % kloubní plochy </a:t>
            </a:r>
          </a:p>
          <a:p>
            <a:pPr>
              <a:buNone/>
            </a:pPr>
            <a:r>
              <a:rPr lang="cs-CZ" dirty="0" smtClean="0"/>
              <a:t>      - Fixace šrouby   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  - Dlaha 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492896"/>
            <a:ext cx="437217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Zlomenina </a:t>
            </a:r>
            <a:r>
              <a:rPr lang="cs-CZ" dirty="0" err="1" smtClean="0"/>
              <a:t>baze</a:t>
            </a:r>
            <a:r>
              <a:rPr lang="cs-CZ" dirty="0" smtClean="0"/>
              <a:t> I. metakarpu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" name="Zástupný symbol pro obsah 8" descr="20160727_13544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457200" y="2938462"/>
            <a:ext cx="4040188" cy="2424113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Co s tím ?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457200" indent="-457200">
              <a:buAutoNum type="arabicPeriod"/>
            </a:pPr>
            <a:endParaRPr lang="cs-CZ" dirty="0" smtClean="0"/>
          </a:p>
          <a:p>
            <a:pPr marL="457200" indent="-457200">
              <a:buAutoNum type="arabicPeriod"/>
            </a:pPr>
            <a:r>
              <a:rPr lang="cs-CZ" dirty="0" smtClean="0"/>
              <a:t>Konzervativní postup ?</a:t>
            </a:r>
          </a:p>
          <a:p>
            <a:pPr marL="457200" indent="-457200">
              <a:buAutoNum type="arabicPeriod"/>
            </a:pPr>
            <a:endParaRPr lang="cs-CZ" dirty="0" smtClean="0"/>
          </a:p>
          <a:p>
            <a:pPr marL="457200" indent="-457200">
              <a:buAutoNum type="arabicPeriod"/>
            </a:pPr>
            <a:r>
              <a:rPr lang="cs-CZ" dirty="0" smtClean="0"/>
              <a:t>Dráty  ?</a:t>
            </a:r>
          </a:p>
          <a:p>
            <a:pPr marL="457200" indent="-457200">
              <a:buAutoNum type="arabicPeriod"/>
            </a:pPr>
            <a:endParaRPr lang="cs-CZ" dirty="0" smtClean="0"/>
          </a:p>
          <a:p>
            <a:pPr marL="457200" indent="-457200">
              <a:buAutoNum type="arabicPeriod"/>
            </a:pPr>
            <a:r>
              <a:rPr lang="cs-CZ" dirty="0" smtClean="0"/>
              <a:t>Otevřená </a:t>
            </a:r>
            <a:r>
              <a:rPr lang="cs-CZ" dirty="0" err="1" smtClean="0"/>
              <a:t>osteosytéza</a:t>
            </a:r>
            <a:r>
              <a:rPr lang="cs-CZ" dirty="0" smtClean="0"/>
              <a:t> ?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Zlomenina </a:t>
            </a:r>
            <a:r>
              <a:rPr lang="cs-CZ" dirty="0" err="1" smtClean="0"/>
              <a:t>baze</a:t>
            </a:r>
            <a:r>
              <a:rPr lang="cs-CZ" dirty="0" smtClean="0"/>
              <a:t> I. metakarpu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Otevření přístup</a:t>
            </a:r>
            <a:endParaRPr lang="cs-CZ" dirty="0"/>
          </a:p>
        </p:txBody>
      </p:sp>
      <p:pic>
        <p:nvPicPr>
          <p:cNvPr id="7" name="Zástupný symbol pro obsah 6" descr="20160727_13535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4268018" y="3300934"/>
            <a:ext cx="4040188" cy="2424113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Repozice </a:t>
            </a:r>
            <a:endParaRPr lang="cs-CZ" dirty="0"/>
          </a:p>
        </p:txBody>
      </p:sp>
      <p:pic>
        <p:nvPicPr>
          <p:cNvPr id="8" name="Zástupný symbol pro obsah 7" descr="20160725_09300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-412819" y="3157235"/>
            <a:ext cx="4041775" cy="24250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Zlomenina </a:t>
            </a:r>
            <a:r>
              <a:rPr lang="cs-CZ" dirty="0" err="1" smtClean="0"/>
              <a:t>baze</a:t>
            </a:r>
            <a:r>
              <a:rPr lang="cs-CZ" dirty="0" smtClean="0"/>
              <a:t> I. metakarpu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Fixace </a:t>
            </a:r>
            <a:endParaRPr lang="cs-CZ" dirty="0"/>
          </a:p>
        </p:txBody>
      </p:sp>
      <p:pic>
        <p:nvPicPr>
          <p:cNvPr id="7" name="Zástupný symbol pro obsah 6" descr="20160727_13542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4412034" y="3156918"/>
            <a:ext cx="4040188" cy="2424113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" name="Zástupný symbol pro obsah 7" descr="20160727_13535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611560" y="2996952"/>
            <a:ext cx="4041775" cy="24250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Zlomeniny </a:t>
            </a:r>
            <a:r>
              <a:rPr lang="cs-CZ" dirty="0" err="1" smtClean="0"/>
              <a:t>baze</a:t>
            </a:r>
            <a:r>
              <a:rPr lang="cs-CZ" dirty="0" smtClean="0"/>
              <a:t> V. MK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V. MK I.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3568" y="2708920"/>
            <a:ext cx="3022069" cy="2169691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" name="Zástupný symbol pro obsah 7" descr="20160704_14080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3547621" y="2293139"/>
            <a:ext cx="4041775" cy="2425065"/>
          </a:xfr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2492896"/>
            <a:ext cx="2317032" cy="38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Zlomenina hlavičky  metakarpu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7" name="Zástupný symbol pro obsah 6" descr="intraartikulární hlavičk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3568" y="2852936"/>
            <a:ext cx="3209818" cy="2162547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" name="Zástupný symbol pro obsah 7" descr="intraartikulární hlavička I.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995936" y="2348880"/>
            <a:ext cx="2796155" cy="1872208"/>
          </a:xfr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429000"/>
            <a:ext cx="162535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Přímá spojovací čára 10"/>
          <p:cNvCxnSpPr/>
          <p:nvPr/>
        </p:nvCxnSpPr>
        <p:spPr>
          <a:xfrm flipH="1">
            <a:off x="5580112" y="5157192"/>
            <a:ext cx="216024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4355976" y="5661248"/>
            <a:ext cx="2025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Masivní implantáty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err="1" smtClean="0"/>
              <a:t>Subkapitální</a:t>
            </a:r>
            <a:r>
              <a:rPr lang="cs-CZ" dirty="0" smtClean="0"/>
              <a:t> zlomenina metakarpu (boxerská zlomenina)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6995120" cy="639762"/>
          </a:xfrm>
        </p:spPr>
        <p:txBody>
          <a:bodyPr>
            <a:normAutofit/>
          </a:bodyPr>
          <a:lstStyle/>
          <a:p>
            <a:r>
              <a:rPr lang="cs-CZ" dirty="0" smtClean="0"/>
              <a:t>Indikace k operaci flexe vice než 30°</a:t>
            </a:r>
            <a:endParaRPr lang="cs-CZ" dirty="0"/>
          </a:p>
        </p:txBody>
      </p:sp>
      <p:pic>
        <p:nvPicPr>
          <p:cNvPr id="7" name="Zástupný symbol pro obsah 6" descr="essin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55576" y="2564904"/>
            <a:ext cx="4536504" cy="3056373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1259632" y="6309320"/>
            <a:ext cx="5961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Doplnit sádrovou dlahou  od hlaviček metakarpů na předloktí </a:t>
            </a:r>
            <a:endParaRPr lang="cs-CZ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492896"/>
            <a:ext cx="2551515" cy="304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Přístupy</a:t>
            </a:r>
            <a:endParaRPr lang="cs-CZ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K </a:t>
            </a:r>
            <a:r>
              <a:rPr lang="cs-CZ" dirty="0" err="1" smtClean="0"/>
              <a:t>bazi</a:t>
            </a:r>
            <a:r>
              <a:rPr lang="cs-CZ" dirty="0" smtClean="0"/>
              <a:t> základního článku</a:t>
            </a:r>
            <a:endParaRPr lang="cs-C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584" y="2708920"/>
            <a:ext cx="23431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K diafýze základného článku</a:t>
            </a:r>
            <a:endParaRPr lang="cs-CZ" dirty="0"/>
          </a:p>
        </p:txBody>
      </p:sp>
      <p:sp>
        <p:nvSpPr>
          <p:cNvPr id="12" name="Zástupný symbol pro obsah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636912"/>
            <a:ext cx="22002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ovéPole 13"/>
          <p:cNvSpPr txBox="1"/>
          <p:nvPr/>
        </p:nvSpPr>
        <p:spPr>
          <a:xfrm>
            <a:off x="2411760" y="6237312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            K PIP kloubu </a:t>
            </a:r>
            <a:endParaRPr lang="cs-CZ" sz="24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581128"/>
            <a:ext cx="29146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Avulzní</a:t>
            </a:r>
            <a:r>
              <a:rPr lang="cs-CZ" dirty="0" smtClean="0"/>
              <a:t> zlomeniny </a:t>
            </a:r>
            <a:r>
              <a:rPr lang="cs-CZ" dirty="0" err="1" smtClean="0"/>
              <a:t>baze</a:t>
            </a:r>
            <a:r>
              <a:rPr lang="cs-CZ" dirty="0" smtClean="0"/>
              <a:t> článků</a:t>
            </a:r>
            <a:endParaRPr lang="cs-CZ" dirty="0"/>
          </a:p>
        </p:txBody>
      </p:sp>
      <p:sp>
        <p:nvSpPr>
          <p:cNvPr id="16" name="Zástupný symbol pro text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Nad 1/3 kloubní plochy </a:t>
            </a:r>
            <a:endParaRPr lang="cs-CZ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300192" y="1412776"/>
            <a:ext cx="241767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Zástupný symbol pro text 17"/>
          <p:cNvSpPr>
            <a:spLocks noGrp="1"/>
          </p:cNvSpPr>
          <p:nvPr>
            <p:ph type="body" sz="quarter" idx="3"/>
          </p:nvPr>
        </p:nvSpPr>
        <p:spPr>
          <a:xfrm>
            <a:off x="539553" y="2420888"/>
            <a:ext cx="4392487" cy="417646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b="0" dirty="0" smtClean="0"/>
              <a:t>Otevřená </a:t>
            </a:r>
            <a:r>
              <a:rPr lang="cs-CZ" b="0" dirty="0" err="1" smtClean="0"/>
              <a:t>repizice</a:t>
            </a:r>
            <a:endParaRPr lang="cs-CZ" b="0" dirty="0" smtClean="0"/>
          </a:p>
          <a:p>
            <a:pPr>
              <a:buFont typeface="Arial" pitchFamily="34" charset="0"/>
              <a:buChar char="•"/>
            </a:pPr>
            <a:endParaRPr lang="cs-CZ" b="0" dirty="0" smtClean="0"/>
          </a:p>
          <a:p>
            <a:pPr>
              <a:buFont typeface="Arial" pitchFamily="34" charset="0"/>
              <a:buChar char="•"/>
            </a:pPr>
            <a:r>
              <a:rPr lang="cs-CZ" b="0" dirty="0" smtClean="0"/>
              <a:t>Fixace šroubem ( 1,3 mm)</a:t>
            </a:r>
          </a:p>
          <a:p>
            <a:pPr>
              <a:buFont typeface="Arial" pitchFamily="34" charset="0"/>
              <a:buChar char="•"/>
            </a:pPr>
            <a:r>
              <a:rPr lang="cs-CZ" b="0" dirty="0" smtClean="0"/>
              <a:t> </a:t>
            </a:r>
            <a:r>
              <a:rPr lang="cs-CZ" b="0" dirty="0" err="1" smtClean="0"/>
              <a:t>Cerkláž</a:t>
            </a:r>
            <a:endParaRPr lang="cs-CZ" b="0" dirty="0" smtClean="0"/>
          </a:p>
          <a:p>
            <a:pPr>
              <a:buFont typeface="Arial" pitchFamily="34" charset="0"/>
              <a:buChar char="•"/>
            </a:pPr>
            <a:endParaRPr lang="cs-CZ" b="0" dirty="0"/>
          </a:p>
          <a:p>
            <a:pPr>
              <a:buFont typeface="Arial" pitchFamily="34" charset="0"/>
              <a:buChar char="•"/>
            </a:pPr>
            <a:r>
              <a:rPr lang="cs-CZ" b="0" dirty="0" smtClean="0"/>
              <a:t>Alternativně exstirpace fragmentu a </a:t>
            </a:r>
            <a:r>
              <a:rPr lang="cs-CZ" b="0" dirty="0" err="1" smtClean="0"/>
              <a:t>reinzerce</a:t>
            </a:r>
            <a:r>
              <a:rPr lang="cs-CZ" b="0" dirty="0" smtClean="0"/>
              <a:t> vazu (kotvička, kostní steh)</a:t>
            </a:r>
          </a:p>
          <a:p>
            <a:pPr>
              <a:buFont typeface="Arial" pitchFamily="34" charset="0"/>
              <a:buChar char="•"/>
            </a:pPr>
            <a:endParaRPr lang="cs-CZ" b="0" dirty="0"/>
          </a:p>
          <a:p>
            <a:pPr>
              <a:buFont typeface="Arial" pitchFamily="34" charset="0"/>
              <a:buChar char="•"/>
            </a:pPr>
            <a:endParaRPr lang="cs-CZ" b="0" dirty="0" smtClean="0"/>
          </a:p>
          <a:p>
            <a:pPr>
              <a:buFont typeface="Arial" pitchFamily="34" charset="0"/>
              <a:buChar char="•"/>
            </a:pPr>
            <a:endParaRPr lang="cs-CZ" b="0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293096"/>
            <a:ext cx="2513734" cy="181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412776"/>
            <a:ext cx="2016224" cy="254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Zástupný symbol pro obsah 23"/>
          <p:cNvSpPr>
            <a:spLocks noGrp="1"/>
          </p:cNvSpPr>
          <p:nvPr>
            <p:ph sz="quarter" idx="4"/>
          </p:nvPr>
        </p:nvSpPr>
        <p:spPr>
          <a:xfrm>
            <a:off x="7740352" y="2174875"/>
            <a:ext cx="946448" cy="822077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789040"/>
            <a:ext cx="1512168" cy="2379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Motto: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cs-CZ" sz="2800" dirty="0"/>
              <a:t>Zlomeniny ruky mohou být komplikovány </a:t>
            </a:r>
          </a:p>
          <a:p>
            <a:pPr>
              <a:lnSpc>
                <a:spcPct val="90000"/>
              </a:lnSpc>
              <a:buFontTx/>
              <a:buNone/>
            </a:pPr>
            <a:endParaRPr lang="cs-CZ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cs-CZ" sz="2800" dirty="0"/>
              <a:t>deformitou,  pokud nejsou léčeny,  </a:t>
            </a:r>
          </a:p>
          <a:p>
            <a:pPr>
              <a:lnSpc>
                <a:spcPct val="90000"/>
              </a:lnSpc>
              <a:buFontTx/>
              <a:buNone/>
            </a:pPr>
            <a:endParaRPr lang="cs-CZ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cs-CZ" sz="2800" dirty="0" smtClean="0"/>
              <a:t>ztuhnutím, </a:t>
            </a:r>
            <a:r>
              <a:rPr lang="cs-CZ" sz="2800" dirty="0"/>
              <a:t>pokud jsou </a:t>
            </a:r>
            <a:r>
              <a:rPr lang="cs-CZ" sz="2800" dirty="0" err="1"/>
              <a:t>přeléčeny</a:t>
            </a:r>
            <a:r>
              <a:rPr lang="cs-CZ" sz="2800" dirty="0"/>
              <a:t>                    </a:t>
            </a:r>
          </a:p>
          <a:p>
            <a:pPr>
              <a:lnSpc>
                <a:spcPct val="90000"/>
              </a:lnSpc>
              <a:buFontTx/>
              <a:buNone/>
            </a:pPr>
            <a:endParaRPr lang="cs-CZ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cs-CZ" sz="2800" dirty="0"/>
              <a:t>a oběma špatnou léčbou.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cs-CZ" sz="2800" dirty="0"/>
              <a:t>					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cs-CZ" sz="2800" dirty="0"/>
              <a:t>                                                          (</a:t>
            </a:r>
            <a:r>
              <a:rPr lang="cs-CZ" sz="2800" dirty="0" err="1"/>
              <a:t>Swanson</a:t>
            </a:r>
            <a:r>
              <a:rPr lang="cs-CZ" sz="2800" dirty="0"/>
              <a:t> 1970)</a:t>
            </a:r>
          </a:p>
          <a:p>
            <a:pPr>
              <a:lnSpc>
                <a:spcPct val="90000"/>
              </a:lnSpc>
              <a:buFontTx/>
              <a:buNone/>
            </a:pPr>
            <a:endParaRPr lang="cs-CZ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Střižné zlomeniny </a:t>
            </a:r>
            <a:r>
              <a:rPr lang="cs-CZ" dirty="0" err="1" smtClean="0"/>
              <a:t>baze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Repozice tahem</a:t>
            </a:r>
            <a:endParaRPr lang="cs-CZ" dirty="0"/>
          </a:p>
        </p:txBody>
      </p:sp>
      <p:pic>
        <p:nvPicPr>
          <p:cNvPr id="7" name="Zástupný symbol pro obsah 6" descr="20160720_09122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938462"/>
            <a:ext cx="4040188" cy="2424113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Fixace dvěma šrouby</a:t>
            </a:r>
            <a:endParaRPr lang="cs-CZ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78195"/>
            <a:ext cx="4041775" cy="2744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Těžké </a:t>
            </a:r>
            <a:r>
              <a:rPr lang="cs-CZ" dirty="0" err="1" smtClean="0"/>
              <a:t>komminitvní</a:t>
            </a:r>
            <a:r>
              <a:rPr lang="cs-CZ" dirty="0" smtClean="0"/>
              <a:t> zlomenina </a:t>
            </a:r>
            <a:r>
              <a:rPr lang="cs-CZ" dirty="0" err="1" smtClean="0"/>
              <a:t>baze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Suzuki fixatér </a:t>
            </a:r>
            <a:endParaRPr lang="cs-CZ" dirty="0"/>
          </a:p>
        </p:txBody>
      </p:sp>
      <p:pic>
        <p:nvPicPr>
          <p:cNvPr id="7" name="Zástupný symbol pro obsah 6" descr="suzuki I.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2348880"/>
            <a:ext cx="2664296" cy="3671802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" name="Zástupný symbol pro obsah 7" descr="suzuki II.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51450" y="2231231"/>
            <a:ext cx="2828925" cy="3838575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558427" y="3066309"/>
            <a:ext cx="3160762" cy="201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Komminutivní</a:t>
            </a:r>
            <a:r>
              <a:rPr lang="cs-CZ" dirty="0" smtClean="0"/>
              <a:t> zlomeniny </a:t>
            </a:r>
            <a:r>
              <a:rPr lang="cs-CZ" dirty="0" err="1" smtClean="0"/>
              <a:t>baze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0571" y="2174875"/>
            <a:ext cx="2773445" cy="3951288"/>
          </a:xfrm>
          <a:noFill/>
          <a:ln/>
        </p:spPr>
      </p:pic>
      <p:pic>
        <p:nvPicPr>
          <p:cNvPr id="10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5777" y="2174875"/>
            <a:ext cx="2380270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Přímá spojovací čára 11"/>
          <p:cNvCxnSpPr/>
          <p:nvPr/>
        </p:nvCxnSpPr>
        <p:spPr>
          <a:xfrm flipH="1">
            <a:off x="4860032" y="3356992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4067944" y="3284985"/>
            <a:ext cx="1875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Správný </a:t>
            </a:r>
          </a:p>
          <a:p>
            <a:r>
              <a:rPr lang="cs-CZ" dirty="0" smtClean="0"/>
              <a:t>implantát</a:t>
            </a:r>
            <a:endParaRPr lang="cs-CZ" dirty="0"/>
          </a:p>
        </p:txBody>
      </p:sp>
      <p:cxnSp>
        <p:nvCxnSpPr>
          <p:cNvPr id="15" name="Přímá spojovací čára 14"/>
          <p:cNvCxnSpPr/>
          <p:nvPr/>
        </p:nvCxnSpPr>
        <p:spPr>
          <a:xfrm flipH="1">
            <a:off x="6084168" y="4869160"/>
            <a:ext cx="288032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/>
          <p:cNvSpPr txBox="1"/>
          <p:nvPr/>
        </p:nvSpPr>
        <p:spPr>
          <a:xfrm>
            <a:off x="5076056" y="6453336"/>
            <a:ext cx="2788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Příliš masivní implantát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Zlomeniny diafýzy článků prstů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 smtClean="0"/>
              <a:t>Příčná zlomenina   kompresivní dlaha</a:t>
            </a:r>
          </a:p>
          <a:p>
            <a:endParaRPr lang="cs-CZ" dirty="0" smtClean="0"/>
          </a:p>
          <a:p>
            <a:r>
              <a:rPr lang="cs-CZ" dirty="0" smtClean="0"/>
              <a:t>Šikmá zlomenina          šrouby, neutralizační </a:t>
            </a:r>
            <a:r>
              <a:rPr lang="cs-CZ" dirty="0"/>
              <a:t>d</a:t>
            </a:r>
            <a:r>
              <a:rPr lang="cs-CZ" dirty="0" smtClean="0"/>
              <a:t>laha </a:t>
            </a:r>
          </a:p>
          <a:p>
            <a:endParaRPr lang="cs-CZ" dirty="0"/>
          </a:p>
          <a:p>
            <a:r>
              <a:rPr lang="cs-CZ" dirty="0" err="1" smtClean="0"/>
              <a:t>Komminutivní</a:t>
            </a:r>
            <a:r>
              <a:rPr lang="cs-CZ" dirty="0" smtClean="0"/>
              <a:t> zlomenina  přemosťující dlaha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509120"/>
            <a:ext cx="15621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44824"/>
            <a:ext cx="1540970" cy="2568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844824"/>
            <a:ext cx="172917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Zlomeniny </a:t>
            </a:r>
            <a:r>
              <a:rPr lang="cs-CZ" dirty="0" err="1" smtClean="0"/>
              <a:t>baze</a:t>
            </a:r>
            <a:r>
              <a:rPr lang="cs-CZ" dirty="0" smtClean="0"/>
              <a:t> distálního článku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Do 1/3 kloubní plochy konzervativně 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Nad 1/3 kloubní plochy </a:t>
            </a:r>
            <a:endParaRPr lang="cs-C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631" y="2636044"/>
            <a:ext cx="37433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365104"/>
            <a:ext cx="1584176" cy="230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276872"/>
            <a:ext cx="2809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6296801" y="4080463"/>
            <a:ext cx="3784650" cy="147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Zlomenina apexu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RTG snímek</a:t>
            </a:r>
            <a:endParaRPr lang="cs-CZ" dirty="0"/>
          </a:p>
        </p:txBody>
      </p:sp>
      <p:pic>
        <p:nvPicPr>
          <p:cNvPr id="7" name="Zástupný symbol pro obsah 6" descr="20160708_08552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852936"/>
            <a:ext cx="4040188" cy="2424113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Repozice a </a:t>
            </a:r>
            <a:r>
              <a:rPr lang="cs-CZ" dirty="0" err="1" smtClean="0"/>
              <a:t>transfixace</a:t>
            </a:r>
            <a:r>
              <a:rPr lang="cs-CZ" dirty="0" smtClean="0"/>
              <a:t> jehlou</a:t>
            </a:r>
            <a:endParaRPr lang="cs-CZ" dirty="0"/>
          </a:p>
        </p:txBody>
      </p:sp>
      <p:pic>
        <p:nvPicPr>
          <p:cNvPr id="8" name="Zástupný symbol pro obsah 7" descr="20160718_083704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937986"/>
            <a:ext cx="4041775" cy="24250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9" name="Zástupný symbol pro obsah 8" descr="20150618_1938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486399"/>
          </a:xfrm>
        </p:spPr>
      </p:pic>
      <p:sp>
        <p:nvSpPr>
          <p:cNvPr id="10" name="TextovéPole 9"/>
          <p:cNvSpPr txBox="1"/>
          <p:nvPr/>
        </p:nvSpPr>
        <p:spPr>
          <a:xfrm>
            <a:off x="2051720" y="4581128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rgbClr val="FFC000"/>
                </a:solidFill>
              </a:rPr>
              <a:t>         </a:t>
            </a:r>
            <a:r>
              <a:rPr lang="cs-CZ" sz="4800" b="1" dirty="0" smtClean="0">
                <a:solidFill>
                  <a:srgbClr val="FFC000"/>
                </a:solidFill>
              </a:rPr>
              <a:t>Děkuji za pozornost</a:t>
            </a:r>
            <a:endParaRPr lang="cs-CZ" sz="4800" b="1" dirty="0">
              <a:solidFill>
                <a:srgbClr val="FFC000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1043608" y="6165304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                                                                            </a:t>
            </a:r>
            <a:r>
              <a:rPr lang="cs-CZ" b="1" dirty="0" err="1" smtClean="0"/>
              <a:t>pilny</a:t>
            </a:r>
            <a:r>
              <a:rPr lang="en-US" b="1" dirty="0" smtClean="0"/>
              <a:t>@</a:t>
            </a:r>
            <a:r>
              <a:rPr lang="en-US" b="1" dirty="0" err="1" smtClean="0"/>
              <a:t>ortopedie</a:t>
            </a:r>
            <a:r>
              <a:rPr lang="cs-CZ" b="1" dirty="0" smtClean="0"/>
              <a:t>-traumatologie.</a:t>
            </a:r>
            <a:r>
              <a:rPr lang="cs-CZ" b="1" dirty="0" err="1" smtClean="0"/>
              <a:t>cz</a:t>
            </a:r>
            <a:endParaRPr lang="cs-CZ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Poškození kostí a měkkých tkání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 </a:t>
            </a:r>
          </a:p>
          <a:p>
            <a:r>
              <a:rPr lang="cs-CZ" dirty="0" smtClean="0"/>
              <a:t>Otok </a:t>
            </a:r>
          </a:p>
          <a:p>
            <a:endParaRPr lang="cs-CZ" dirty="0" smtClean="0"/>
          </a:p>
          <a:p>
            <a:r>
              <a:rPr lang="cs-CZ" dirty="0" smtClean="0"/>
              <a:t>Rychlé ztuhnutí </a:t>
            </a:r>
          </a:p>
          <a:p>
            <a:endParaRPr lang="cs-CZ" dirty="0" smtClean="0"/>
          </a:p>
          <a:p>
            <a:r>
              <a:rPr lang="cs-CZ" dirty="0" smtClean="0"/>
              <a:t>Obtížná rehabilitace 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/>
          <a:lstStyle/>
          <a:p>
            <a:r>
              <a:rPr lang="cs-CZ" dirty="0" smtClean="0"/>
              <a:t>Základní cíl dobrého výsledku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r>
              <a:rPr lang="cs-CZ" dirty="0" smtClean="0"/>
              <a:t>     Časná rehabilitace ----------stabilní fixace  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Anatomie </a:t>
            </a:r>
            <a:r>
              <a:rPr lang="cs-CZ" dirty="0" err="1" smtClean="0"/>
              <a:t>dorza</a:t>
            </a:r>
            <a:r>
              <a:rPr lang="cs-CZ" dirty="0" smtClean="0"/>
              <a:t> ruky </a:t>
            </a:r>
            <a:endParaRPr lang="cs-CZ" dirty="0"/>
          </a:p>
        </p:txBody>
      </p:sp>
      <p:pic>
        <p:nvPicPr>
          <p:cNvPr id="7" name="Zástupný symbol pro obsah 6" descr="anatomia MK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844824"/>
            <a:ext cx="5842992" cy="4347582"/>
          </a:xfrm>
        </p:spPr>
      </p:pic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Zlomeniny metakarpů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Zlomeniny </a:t>
            </a:r>
            <a:r>
              <a:rPr lang="cs-CZ" dirty="0" err="1" smtClean="0"/>
              <a:t>baze</a:t>
            </a:r>
            <a:r>
              <a:rPr lang="cs-CZ" dirty="0" smtClean="0"/>
              <a:t>   I. metakarpu                                          	                        V. metakarpu</a:t>
            </a:r>
          </a:p>
          <a:p>
            <a:r>
              <a:rPr lang="cs-CZ" dirty="0" smtClean="0"/>
              <a:t>Diafýzy </a:t>
            </a:r>
          </a:p>
          <a:p>
            <a:endParaRPr lang="cs-CZ" dirty="0" smtClean="0"/>
          </a:p>
          <a:p>
            <a:r>
              <a:rPr lang="cs-CZ" dirty="0" err="1" smtClean="0"/>
              <a:t>Subkapitální</a:t>
            </a:r>
            <a:r>
              <a:rPr lang="cs-CZ" dirty="0" smtClean="0"/>
              <a:t> </a:t>
            </a:r>
          </a:p>
          <a:p>
            <a:endParaRPr lang="cs-CZ" dirty="0" smtClean="0"/>
          </a:p>
          <a:p>
            <a:r>
              <a:rPr lang="cs-CZ" dirty="0" smtClean="0"/>
              <a:t>Hlavičky 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Zlomeniny </a:t>
            </a:r>
            <a:r>
              <a:rPr lang="cs-CZ" dirty="0" err="1" smtClean="0"/>
              <a:t>baze</a:t>
            </a:r>
            <a:r>
              <a:rPr lang="cs-CZ" dirty="0" smtClean="0"/>
              <a:t> I.metakarpu (MK)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err="1" smtClean="0"/>
              <a:t>Extraartikulární</a:t>
            </a:r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err="1" smtClean="0"/>
              <a:t>Bennetova</a:t>
            </a:r>
            <a:r>
              <a:rPr lang="cs-CZ" dirty="0" smtClean="0"/>
              <a:t> zlomenina </a:t>
            </a:r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Rolandova zlomenina </a:t>
            </a:r>
          </a:p>
          <a:p>
            <a:endParaRPr lang="cs-CZ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196753"/>
            <a:ext cx="1368152" cy="1925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437112"/>
            <a:ext cx="2963416" cy="21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564904"/>
            <a:ext cx="2604781" cy="1918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Zlomeniny diafýzy metakarpů 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291264" cy="639762"/>
          </a:xfrm>
        </p:spPr>
        <p:txBody>
          <a:bodyPr>
            <a:normAutofit fontScale="62500" lnSpcReduction="20000"/>
          </a:bodyPr>
          <a:lstStyle/>
          <a:p>
            <a:endParaRPr lang="cs-CZ" dirty="0" smtClean="0"/>
          </a:p>
          <a:p>
            <a:r>
              <a:rPr lang="cs-CZ" sz="3600" dirty="0" smtClean="0"/>
              <a:t>Indikace ke konzervativní terapii</a:t>
            </a:r>
          </a:p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 smtClean="0"/>
              <a:t>Zlomenina bez dislokace </a:t>
            </a:r>
          </a:p>
          <a:p>
            <a:r>
              <a:rPr lang="cs-CZ" dirty="0" smtClean="0"/>
              <a:t>Flexe metakarpů u </a:t>
            </a:r>
          </a:p>
          <a:p>
            <a:pPr>
              <a:buNone/>
            </a:pPr>
            <a:r>
              <a:rPr lang="cs-CZ" dirty="0" smtClean="0"/>
              <a:t>              II. a III. MK   do 10-20°                          	IV. a V.  MK do 20-30°</a:t>
            </a:r>
          </a:p>
          <a:p>
            <a:pPr>
              <a:buNone/>
            </a:pPr>
            <a:endParaRPr lang="cs-CZ" dirty="0"/>
          </a:p>
          <a:p>
            <a:r>
              <a:rPr lang="cs-CZ" dirty="0" smtClean="0"/>
              <a:t>Zkratek do 2 mm funkčně nevadí </a:t>
            </a:r>
          </a:p>
          <a:p>
            <a:r>
              <a:rPr lang="cs-CZ" dirty="0" smtClean="0"/>
              <a:t>Zkratek nad 5 mm vadí !!!!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" name="Zástupný symbol pro obsah 7" descr="diafýza MK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45025" y="2492896"/>
            <a:ext cx="4041775" cy="30313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3126</TotalTime>
  <Words>488</Words>
  <Application>Microsoft Office PowerPoint</Application>
  <PresentationFormat>Předvádění na obrazovce (4:3)</PresentationFormat>
  <Paragraphs>180</Paragraphs>
  <Slides>36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37" baseType="lpstr">
      <vt:lpstr>Motiv sady Office</vt:lpstr>
      <vt:lpstr>Zlomeniny metakarpů                   a článků prstů</vt:lpstr>
      <vt:lpstr>Statistika</vt:lpstr>
      <vt:lpstr>Motto: </vt:lpstr>
      <vt:lpstr>Poškození kostí a měkkých tkání</vt:lpstr>
      <vt:lpstr>Základní cíl dobrého výsledku </vt:lpstr>
      <vt:lpstr>Anatomie dorza ruky </vt:lpstr>
      <vt:lpstr>Zlomeniny metakarpů</vt:lpstr>
      <vt:lpstr>Zlomeniny baze I.metakarpu (MK)</vt:lpstr>
      <vt:lpstr>Zlomeniny diafýzy metakarpů </vt:lpstr>
      <vt:lpstr>Vyšetření</vt:lpstr>
      <vt:lpstr>Zlomeniny diafýzy metakarpů </vt:lpstr>
      <vt:lpstr>Kdy operovat???</vt:lpstr>
      <vt:lpstr>Přístup k otevřené repozici </vt:lpstr>
      <vt:lpstr>Zlomeniny diafýzy metakarpů </vt:lpstr>
      <vt:lpstr>Zlomeniny diafýzy metakarpů </vt:lpstr>
      <vt:lpstr>Zlomeniny diafýzy metakarpů </vt:lpstr>
      <vt:lpstr>Zlomenina baze I. metakarpu</vt:lpstr>
      <vt:lpstr>Zlomenina baze I. metakarpu (extraartikulární)</vt:lpstr>
      <vt:lpstr>Zlomenina baze I. metakarpu intraartikulární</vt:lpstr>
      <vt:lpstr>Zlomenina baze I. metakarpu</vt:lpstr>
      <vt:lpstr>Zlomenina baze I. metakarpu</vt:lpstr>
      <vt:lpstr>Zlomenina baze I. metakarpu</vt:lpstr>
      <vt:lpstr>Zlomenina baze I. metakarpu</vt:lpstr>
      <vt:lpstr>Zlomenina baze I. metakarpu</vt:lpstr>
      <vt:lpstr>Zlomeniny baze V. MK</vt:lpstr>
      <vt:lpstr>Zlomenina hlavičky  metakarpu</vt:lpstr>
      <vt:lpstr>Subkapitální zlomenina metakarpu (boxerská zlomenina) </vt:lpstr>
      <vt:lpstr>Přístupy</vt:lpstr>
      <vt:lpstr>Avulzní zlomeniny baze článků</vt:lpstr>
      <vt:lpstr>Střižné zlomeniny baze </vt:lpstr>
      <vt:lpstr>Těžké komminitvní zlomenina baze </vt:lpstr>
      <vt:lpstr>Komminutivní zlomeniny baze </vt:lpstr>
      <vt:lpstr>Zlomeniny diafýzy článků prstů</vt:lpstr>
      <vt:lpstr>Zlomeniny baze distálního článku </vt:lpstr>
      <vt:lpstr>Zlomenina apexu </vt:lpstr>
      <vt:lpstr>Snímek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Zlomeniny článků prstů</dc:title>
  <dc:creator>Jarda</dc:creator>
  <cp:lastModifiedBy>Jarda</cp:lastModifiedBy>
  <cp:revision>11</cp:revision>
  <dcterms:created xsi:type="dcterms:W3CDTF">2016-07-11T04:07:17Z</dcterms:created>
  <dcterms:modified xsi:type="dcterms:W3CDTF">2022-03-18T06:42:54Z</dcterms:modified>
</cp:coreProperties>
</file>