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84" r:id="rId3"/>
    <p:sldId id="285" r:id="rId4"/>
    <p:sldId id="287" r:id="rId5"/>
    <p:sldId id="286" r:id="rId6"/>
    <p:sldId id="302" r:id="rId7"/>
    <p:sldId id="283" r:id="rId8"/>
    <p:sldId id="291" r:id="rId9"/>
    <p:sldId id="301" r:id="rId10"/>
    <p:sldId id="294" r:id="rId11"/>
    <p:sldId id="300" r:id="rId12"/>
    <p:sldId id="292" r:id="rId13"/>
    <p:sldId id="290" r:id="rId14"/>
    <p:sldId id="289" r:id="rId15"/>
    <p:sldId id="293" r:id="rId16"/>
    <p:sldId id="296" r:id="rId17"/>
    <p:sldId id="298" r:id="rId18"/>
    <p:sldId id="297" r:id="rId19"/>
    <p:sldId id="299" r:id="rId20"/>
    <p:sldId id="265" r:id="rId21"/>
  </p:sldIdLst>
  <p:sldSz cx="9906000" cy="6858000" type="A4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1C8F"/>
    <a:srgbClr val="111E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77" autoAdjust="0"/>
    <p:restoredTop sz="96366" autoAdjust="0"/>
  </p:normalViewPr>
  <p:slideViewPr>
    <p:cSldViewPr snapToGrid="0" showGuides="1">
      <p:cViewPr varScale="1">
        <p:scale>
          <a:sx n="114" d="100"/>
          <a:sy n="114" d="100"/>
        </p:scale>
        <p:origin x="-1224" y="-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13AEB1-B676-4A7F-A21B-80B43E31161B}" type="datetimeFigureOut">
              <a:rPr lang="cs-CZ" smtClean="0"/>
              <a:t>20.4.2022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ECE74C-B776-4889-A5E2-A5075F472D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1711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CE74C-B776-4889-A5E2-A5075F472D5D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5931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EE30C-C0D0-4EB3-AA01-EABDBD9CE1D9}" type="slidenum">
              <a:rPr lang="cs-CZ" altLang="cs-CZ" smtClean="0"/>
              <a:pPr/>
              <a:t>20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15954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5503" y="2078182"/>
            <a:ext cx="8420100" cy="1465032"/>
          </a:xfrm>
        </p:spPr>
        <p:txBody>
          <a:bodyPr anchor="b">
            <a:normAutofit/>
          </a:bodyPr>
          <a:lstStyle>
            <a:lvl1pPr algn="ctr">
              <a:defRPr sz="5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/>
              <a:t>NÁZEV PREZENTACE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80803" y="3859101"/>
            <a:ext cx="7423612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PODTITUL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932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1308518"/>
            <a:ext cx="8543925" cy="826166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8" y="2209865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3150523"/>
            <a:ext cx="4190702" cy="3039139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2209865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3150523"/>
            <a:ext cx="4211340" cy="3039140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147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1308518"/>
            <a:ext cx="8543925" cy="826166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8" y="2209865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3150523"/>
            <a:ext cx="4190702" cy="3039139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−"/>
              <a:defRPr/>
            </a:lvl1pPr>
            <a:lvl2pPr marL="685800" indent="-228600">
              <a:buFont typeface="Arial" panose="020B0604020202020204" pitchFamily="34" charset="0"/>
              <a:buChar char="−"/>
              <a:defRPr/>
            </a:lvl2pPr>
            <a:lvl3pPr marL="1143000" indent="-228600">
              <a:buFont typeface="Arial" panose="020B0604020202020204" pitchFamily="34" charset="0"/>
              <a:buChar char="−"/>
              <a:defRPr/>
            </a:lvl3pPr>
            <a:lvl4pPr marL="1600200" indent="-228600">
              <a:buFont typeface="Arial" panose="020B0604020202020204" pitchFamily="34" charset="0"/>
              <a:buChar char="−"/>
              <a:defRPr/>
            </a:lvl4pPr>
            <a:lvl5pPr marL="2057400" indent="-228600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2209865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3150523"/>
            <a:ext cx="4211340" cy="3039140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−"/>
              <a:defRPr/>
            </a:lvl1pPr>
            <a:lvl2pPr marL="685800" indent="-228600">
              <a:buFont typeface="Arial" panose="020B0604020202020204" pitchFamily="34" charset="0"/>
              <a:buChar char="−"/>
              <a:defRPr/>
            </a:lvl2pPr>
            <a:lvl3pPr marL="1143000" indent="-228600">
              <a:buFont typeface="Arial" panose="020B0604020202020204" pitchFamily="34" charset="0"/>
              <a:buChar char="−"/>
              <a:defRPr/>
            </a:lvl3pPr>
            <a:lvl4pPr marL="1600200" indent="-228600">
              <a:buFont typeface="Arial" panose="020B0604020202020204" pitchFamily="34" charset="0"/>
              <a:buChar char="−"/>
              <a:defRPr/>
            </a:lvl4pPr>
            <a:lvl5pPr marL="2057400" indent="-228600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27545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69677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7526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Prázdný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03436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Prázdný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13528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Prázdný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7250" y="6575367"/>
            <a:ext cx="728749" cy="282632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171C8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51211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135" y="1396538"/>
            <a:ext cx="3669453" cy="785551"/>
          </a:xfrm>
        </p:spPr>
        <p:txBody>
          <a:bodyPr anchor="b">
            <a:no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5993" y="1120431"/>
            <a:ext cx="5320145" cy="49644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9135" y="2273328"/>
            <a:ext cx="366945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46110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135" y="1396538"/>
            <a:ext cx="3669453" cy="785551"/>
          </a:xfrm>
        </p:spPr>
        <p:txBody>
          <a:bodyPr anchor="b">
            <a:no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5993" y="1120431"/>
            <a:ext cx="5320145" cy="4964485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 sz="3200"/>
            </a:lvl1pPr>
            <a:lvl2pPr marL="685800" indent="-228600">
              <a:buFont typeface="Wingdings" panose="05000000000000000000" pitchFamily="2" charset="2"/>
              <a:buChar char="§"/>
              <a:defRPr sz="2800"/>
            </a:lvl2pPr>
            <a:lvl3pPr marL="1143000" indent="-228600">
              <a:buFont typeface="Wingdings" panose="05000000000000000000" pitchFamily="2" charset="2"/>
              <a:buChar char="§"/>
              <a:defRPr sz="2400"/>
            </a:lvl3pPr>
            <a:lvl4pPr marL="1600200" indent="-228600">
              <a:buFont typeface="Wingdings" panose="05000000000000000000" pitchFamily="2" charset="2"/>
              <a:buChar char="§"/>
              <a:defRPr sz="2000"/>
            </a:lvl4pPr>
            <a:lvl5pPr marL="2057400" indent="-228600">
              <a:buFont typeface="Wingdings" panose="05000000000000000000" pitchFamily="2" charset="2"/>
              <a:buChar char="§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9135" y="2273328"/>
            <a:ext cx="366945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28171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2_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135" y="1396538"/>
            <a:ext cx="3669453" cy="785551"/>
          </a:xfrm>
        </p:spPr>
        <p:txBody>
          <a:bodyPr anchor="b">
            <a:no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5993" y="1120431"/>
            <a:ext cx="5320145" cy="4964485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−"/>
              <a:defRPr sz="3200"/>
            </a:lvl1pPr>
            <a:lvl2pPr marL="685800" indent="-228600">
              <a:buFont typeface="Arial" panose="020B0604020202020204" pitchFamily="34" charset="0"/>
              <a:buChar char="−"/>
              <a:defRPr sz="2800"/>
            </a:lvl2pPr>
            <a:lvl3pPr marL="1143000" indent="-228600">
              <a:buFont typeface="Arial" panose="020B0604020202020204" pitchFamily="34" charset="0"/>
              <a:buChar char="−"/>
              <a:defRPr sz="2400"/>
            </a:lvl3pPr>
            <a:lvl4pPr marL="1600200" indent="-228600">
              <a:buFont typeface="Arial" panose="020B0604020202020204" pitchFamily="34" charset="0"/>
              <a:buChar char="−"/>
              <a:defRPr sz="2000"/>
            </a:lvl4pPr>
            <a:lvl5pPr marL="2057400" indent="-228600">
              <a:buFont typeface="Arial" panose="020B0604020202020204" pitchFamily="34" charset="0"/>
              <a:buChar char="−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9135" y="2273328"/>
            <a:ext cx="366945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0633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2274" y="6508864"/>
            <a:ext cx="2228850" cy="32547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46BB819-2E1E-4098-B5B4-89F08FE5B9B1}" type="datetimeFigureOut">
              <a:rPr lang="cs-CZ" smtClean="0"/>
              <a:pPr/>
              <a:t>20.4.2022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9551" y="6508864"/>
            <a:ext cx="3343275" cy="325471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99606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1257300"/>
            <a:ext cx="3478355" cy="941416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44096" y="1257300"/>
            <a:ext cx="5014913" cy="4873625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319337"/>
            <a:ext cx="347835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54594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40104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_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228600" indent="-228600"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79439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2_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228600" indent="-228600">
              <a:buFont typeface="Arial" panose="020B0604020202020204" pitchFamily="34" charset="0"/>
              <a:buChar char="−"/>
              <a:defRPr/>
            </a:lvl1pPr>
            <a:lvl2pPr marL="685800" indent="-228600">
              <a:buFont typeface="Arial" panose="020B0604020202020204" pitchFamily="34" charset="0"/>
              <a:buChar char="−"/>
              <a:defRPr/>
            </a:lvl2pPr>
            <a:lvl3pPr marL="1143000" indent="-228600">
              <a:buFont typeface="Arial" panose="020B0604020202020204" pitchFamily="34" charset="0"/>
              <a:buChar char="−"/>
              <a:defRPr/>
            </a:lvl3pPr>
            <a:lvl4pPr marL="1600200" indent="-228600">
              <a:buFont typeface="Arial" panose="020B0604020202020204" pitchFamily="34" charset="0"/>
              <a:buChar char="−"/>
              <a:defRPr/>
            </a:lvl4pPr>
            <a:lvl5pPr marL="2057400" indent="-228600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35143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62806" y="1122218"/>
            <a:ext cx="2135981" cy="5054745"/>
          </a:xfrm>
        </p:spPr>
        <p:txBody>
          <a:bodyPr vert="eaVert"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1122217"/>
            <a:ext cx="6675726" cy="505474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21515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62806" y="1122218"/>
            <a:ext cx="2135981" cy="5054745"/>
          </a:xfrm>
        </p:spPr>
        <p:txBody>
          <a:bodyPr vert="eaVert"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1122217"/>
            <a:ext cx="6675726" cy="5054745"/>
          </a:xfrm>
        </p:spPr>
        <p:txBody>
          <a:bodyPr vert="eaVert"/>
          <a:lstStyle>
            <a:lvl1pPr marL="228600" indent="-228600"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11955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2_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62806" y="1122218"/>
            <a:ext cx="2135981" cy="5054745"/>
          </a:xfrm>
        </p:spPr>
        <p:txBody>
          <a:bodyPr vert="eaVert"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1122217"/>
            <a:ext cx="6675726" cy="5054745"/>
          </a:xfrm>
        </p:spPr>
        <p:txBody>
          <a:bodyPr vert="eaVert"/>
          <a:lstStyle>
            <a:lvl1pPr marL="228600" indent="-228600">
              <a:buFont typeface="Arial" panose="020B0604020202020204" pitchFamily="34" charset="0"/>
              <a:buChar char="−"/>
              <a:defRPr/>
            </a:lvl1pPr>
            <a:lvl2pPr marL="685800" indent="-228600">
              <a:buFont typeface="Arial" panose="020B0604020202020204" pitchFamily="34" charset="0"/>
              <a:buChar char="−"/>
              <a:defRPr/>
            </a:lvl2pPr>
            <a:lvl3pPr marL="1143000" indent="-228600">
              <a:buFont typeface="Arial" panose="020B0604020202020204" pitchFamily="34" charset="0"/>
              <a:buChar char="−"/>
              <a:defRPr/>
            </a:lvl3pPr>
            <a:lvl4pPr marL="1600200" indent="-228600">
              <a:buFont typeface="Arial" panose="020B0604020202020204" pitchFamily="34" charset="0"/>
              <a:buChar char="−"/>
              <a:defRPr/>
            </a:lvl4pPr>
            <a:lvl5pPr marL="2057400" indent="-228600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4672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Arial" panose="020B0604020202020204" pitchFamily="34" charset="0"/>
              <a:buChar char="−"/>
              <a:defRPr/>
            </a:lvl1pPr>
            <a:lvl2pPr marL="685800" indent="-228600">
              <a:buFont typeface="Arial" panose="020B0604020202020204" pitchFamily="34" charset="0"/>
              <a:buChar char="−"/>
              <a:defRPr/>
            </a:lvl2pPr>
            <a:lvl3pPr marL="1143000" indent="-228600">
              <a:buFont typeface="Arial" panose="020B0604020202020204" pitchFamily="34" charset="0"/>
              <a:buChar char="−"/>
              <a:defRPr/>
            </a:lvl3pPr>
            <a:lvl4pPr marL="1600200" indent="-228600">
              <a:buFont typeface="Arial" panose="020B0604020202020204" pitchFamily="34" charset="0"/>
              <a:buChar char="−"/>
              <a:defRPr/>
            </a:lvl4pPr>
            <a:lvl5pPr marL="2057400" indent="-228600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2274" y="6508864"/>
            <a:ext cx="2228850" cy="32547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46BB819-2E1E-4098-B5B4-89F08FE5B9B1}" type="datetimeFigureOut">
              <a:rPr lang="cs-CZ" smtClean="0"/>
              <a:pPr/>
              <a:t>20.4.2022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9551" y="6508864"/>
            <a:ext cx="3343275" cy="325471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820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2274" y="6508864"/>
            <a:ext cx="2228850" cy="32547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46BB819-2E1E-4098-B5B4-89F08FE5B9B1}" type="datetimeFigureOut">
              <a:rPr lang="cs-CZ" smtClean="0"/>
              <a:pPr/>
              <a:t>20.4.2022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9551" y="6508864"/>
            <a:ext cx="3343275" cy="325471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9357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460513"/>
          </a:xfrm>
        </p:spPr>
        <p:txBody>
          <a:bodyPr anchor="b"/>
          <a:lstStyle>
            <a:lvl1pPr>
              <a:defRPr sz="6000">
                <a:solidFill>
                  <a:srgbClr val="171C8F"/>
                </a:solidFill>
              </a:defRPr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239491"/>
            <a:ext cx="8543925" cy="1850161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2371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2493817"/>
            <a:ext cx="4210050" cy="368314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2493817"/>
            <a:ext cx="4210050" cy="3683146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8697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2493817"/>
            <a:ext cx="4210050" cy="3683145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−"/>
              <a:defRPr/>
            </a:lvl1pPr>
            <a:lvl2pPr marL="685800" indent="-228600">
              <a:buFont typeface="Arial" panose="020B0604020202020204" pitchFamily="34" charset="0"/>
              <a:buChar char="−"/>
              <a:defRPr/>
            </a:lvl2pPr>
            <a:lvl3pPr marL="1143000" indent="-228600">
              <a:buFont typeface="Arial" panose="020B0604020202020204" pitchFamily="34" charset="0"/>
              <a:buChar char="−"/>
              <a:defRPr/>
            </a:lvl3pPr>
            <a:lvl4pPr marL="1600200" indent="-228600">
              <a:buFont typeface="Arial" panose="020B0604020202020204" pitchFamily="34" charset="0"/>
              <a:buChar char="−"/>
              <a:defRPr/>
            </a:lvl4pPr>
            <a:lvl5pPr marL="2057400" indent="-228600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2493817"/>
            <a:ext cx="4210050" cy="3683146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−"/>
              <a:defRPr/>
            </a:lvl1pPr>
            <a:lvl2pPr marL="685800" indent="-228600">
              <a:buFont typeface="Arial" panose="020B0604020202020204" pitchFamily="34" charset="0"/>
              <a:buChar char="−"/>
              <a:defRPr/>
            </a:lvl2pPr>
            <a:lvl3pPr marL="1143000" indent="-228600">
              <a:buFont typeface="Arial" panose="020B0604020202020204" pitchFamily="34" charset="0"/>
              <a:buChar char="−"/>
              <a:defRPr/>
            </a:lvl3pPr>
            <a:lvl4pPr marL="1600200" indent="-228600">
              <a:buFont typeface="Arial" panose="020B0604020202020204" pitchFamily="34" charset="0"/>
              <a:buChar char="−"/>
              <a:defRPr/>
            </a:lvl4pPr>
            <a:lvl5pPr marL="2057400" indent="-228600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9951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2493817"/>
            <a:ext cx="4210050" cy="3683145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2493817"/>
            <a:ext cx="4210050" cy="3683146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3564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1308518"/>
            <a:ext cx="8543925" cy="826166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8" y="2209865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3150523"/>
            <a:ext cx="4190702" cy="3039139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2209865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3150523"/>
            <a:ext cx="4211340" cy="303914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3788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9227" y="1014960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229" y="2149324"/>
            <a:ext cx="8543923" cy="40020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019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73" r:id="rId4"/>
    <p:sldLayoutId id="2147483663" r:id="rId5"/>
    <p:sldLayoutId id="2147483664" r:id="rId6"/>
    <p:sldLayoutId id="2147483675" r:id="rId7"/>
    <p:sldLayoutId id="2147483674" r:id="rId8"/>
    <p:sldLayoutId id="2147483665" r:id="rId9"/>
    <p:sldLayoutId id="2147483676" r:id="rId10"/>
    <p:sldLayoutId id="2147483677" r:id="rId11"/>
    <p:sldLayoutId id="2147483666" r:id="rId12"/>
    <p:sldLayoutId id="2147483667" r:id="rId13"/>
    <p:sldLayoutId id="2147483684" r:id="rId14"/>
    <p:sldLayoutId id="2147483685" r:id="rId15"/>
    <p:sldLayoutId id="2147483686" r:id="rId16"/>
    <p:sldLayoutId id="2147483668" r:id="rId17"/>
    <p:sldLayoutId id="2147483678" r:id="rId18"/>
    <p:sldLayoutId id="2147483679" r:id="rId19"/>
    <p:sldLayoutId id="2147483669" r:id="rId20"/>
    <p:sldLayoutId id="2147483670" r:id="rId21"/>
    <p:sldLayoutId id="2147483680" r:id="rId22"/>
    <p:sldLayoutId id="2147483681" r:id="rId23"/>
    <p:sldLayoutId id="2147483671" r:id="rId24"/>
    <p:sldLayoutId id="2147483682" r:id="rId25"/>
    <p:sldLayoutId id="2147483683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171C8F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29"/>
        </a:buBlip>
        <a:defRPr sz="2800" kern="1200">
          <a:solidFill>
            <a:srgbClr val="171C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29"/>
        </a:buBlip>
        <a:defRPr sz="2400" kern="1200">
          <a:solidFill>
            <a:srgbClr val="171C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29"/>
        </a:buBlip>
        <a:defRPr sz="2000" kern="1200">
          <a:solidFill>
            <a:srgbClr val="171C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29"/>
        </a:buBlip>
        <a:defRPr sz="1800" kern="1200">
          <a:solidFill>
            <a:srgbClr val="171C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29"/>
        </a:buBlip>
        <a:defRPr sz="1800" kern="1200">
          <a:solidFill>
            <a:srgbClr val="171C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662729" y="2416030"/>
            <a:ext cx="77933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Bezpečná cesta na olympiádu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662729" y="3689135"/>
            <a:ext cx="77933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MUDr. Martina Marešová</a:t>
            </a:r>
          </a:p>
          <a:p>
            <a:r>
              <a:rPr lang="cs-CZ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31.3. 2022</a:t>
            </a:r>
          </a:p>
        </p:txBody>
      </p:sp>
    </p:spTree>
    <p:extLst>
      <p:ext uri="{BB962C8B-B14F-4D97-AF65-F5344CB8AC3E}">
        <p14:creationId xmlns:p14="http://schemas.microsoft.com/office/powerpoint/2010/main" val="483454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xmlns="" id="{7CE3FC6C-2648-4916-B744-FF07C9466E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23527"/>
            <a:ext cx="9685176" cy="4189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237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xmlns="" id="{4D972CC0-556B-4E17-AD47-EEEE8EFBF4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74238"/>
            <a:ext cx="9675845" cy="456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7699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3E5FAF61-3591-4881-AAA8-1A98E29B4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Snaha o prevenci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2320962A-7997-4A31-97A0-CDB74767C7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Důraz na </a:t>
            </a:r>
            <a:r>
              <a:rPr lang="cs-CZ" dirty="0" err="1"/>
              <a:t>předodletový</a:t>
            </a:r>
            <a:r>
              <a:rPr lang="cs-CZ" dirty="0"/>
              <a:t> pobyt v „ bublině“</a:t>
            </a:r>
          </a:p>
          <a:p>
            <a:r>
              <a:rPr lang="cs-CZ" dirty="0"/>
              <a:t>Hokej – první pozitivní výsledky</a:t>
            </a:r>
          </a:p>
          <a:p>
            <a:r>
              <a:rPr lang="cs-CZ" dirty="0"/>
              <a:t>Protiepidemická opatření</a:t>
            </a:r>
          </a:p>
          <a:p>
            <a:r>
              <a:rPr lang="cs-CZ" dirty="0"/>
              <a:t>Hokej – extraliga – snaha o 5denní </a:t>
            </a:r>
            <a:r>
              <a:rPr lang="cs-CZ" dirty="0" err="1"/>
              <a:t>předodletové</a:t>
            </a:r>
            <a:r>
              <a:rPr lang="cs-CZ" dirty="0"/>
              <a:t> uvolnění ze zápasů</a:t>
            </a:r>
          </a:p>
        </p:txBody>
      </p:sp>
    </p:spTree>
    <p:extLst>
      <p:ext uri="{BB962C8B-B14F-4D97-AF65-F5344CB8AC3E}">
        <p14:creationId xmlns:p14="http://schemas.microsoft.com/office/powerpoint/2010/main" val="6946235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FDCDED09-6429-423F-87B4-C7C55DAC8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Realita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84A424AA-A33B-46DF-9055-3AF5E224A4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Od 20.1. 2022 – denně zasílaná Tabulka pozitivit</a:t>
            </a:r>
          </a:p>
          <a:p>
            <a:r>
              <a:rPr lang="cs-CZ" dirty="0"/>
              <a:t>Pozitivní výsledek, </a:t>
            </a:r>
            <a:r>
              <a:rPr lang="cs-CZ" dirty="0" err="1"/>
              <a:t>Ct</a:t>
            </a:r>
            <a:r>
              <a:rPr lang="cs-CZ" dirty="0"/>
              <a:t>, kontrolní odběry (požadováno 5 negativních odběrů)</a:t>
            </a:r>
          </a:p>
          <a:p>
            <a:r>
              <a:rPr lang="cs-CZ" dirty="0"/>
              <a:t>Konzultován každý jednotlivý případ, zejména přetrvávající pozitivity</a:t>
            </a:r>
          </a:p>
          <a:p>
            <a:r>
              <a:rPr lang="cs-CZ" dirty="0"/>
              <a:t>Celkem řešeno 42 pozitivních osob ( 18.1. – 7.2.)</a:t>
            </a:r>
          </a:p>
          <a:p>
            <a:r>
              <a:rPr lang="cs-CZ" dirty="0"/>
              <a:t>Hokej muži (16), ženy (6), biatlon (1), skoky na lyžích (6)</a:t>
            </a:r>
          </a:p>
        </p:txBody>
      </p:sp>
    </p:spTree>
    <p:extLst>
      <p:ext uri="{BB962C8B-B14F-4D97-AF65-F5344CB8AC3E}">
        <p14:creationId xmlns:p14="http://schemas.microsoft.com/office/powerpoint/2010/main" val="33840114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F1EE8140-45E1-421C-B052-5CE4FE628C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6531"/>
            <a:ext cx="9906000" cy="5766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732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69C62E5E-FB69-484E-A8AD-8BFBAFB6B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Hromadný charter 27.1. 2022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440D683A-7A16-43F5-A249-1556A6CBDD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Cca 130 sportovců a členů realizačních týmů</a:t>
            </a:r>
          </a:p>
          <a:p>
            <a:r>
              <a:rPr lang="cs-CZ" dirty="0"/>
              <a:t>Stanovena pravidla pro let</a:t>
            </a:r>
          </a:p>
          <a:p>
            <a:r>
              <a:rPr lang="cs-CZ" dirty="0"/>
              <a:t>Zasedací pořádek</a:t>
            </a:r>
          </a:p>
          <a:p>
            <a:r>
              <a:rPr lang="cs-CZ" dirty="0"/>
              <a:t>Korea Airlines – vyšetření posádky</a:t>
            </a:r>
          </a:p>
          <a:p>
            <a:r>
              <a:rPr lang="cs-CZ" dirty="0"/>
              <a:t>Po příletu – 1 hraniční pozitivita ( po prodělaném onemocnění)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892171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FC4C7FEF-9A38-480E-80C3-51634D514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Hokej            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33061D39-97DC-43CD-B21A-5418D570F8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Většina odlet 2.2. 2022</a:t>
            </a:r>
          </a:p>
          <a:p>
            <a:r>
              <a:rPr lang="cs-CZ" dirty="0"/>
              <a:t>Po příletu  řešeny 3 pozitivity ( 2x prodělané onemocnění, v 1 případě – </a:t>
            </a:r>
            <a:r>
              <a:rPr lang="cs-CZ" dirty="0" err="1"/>
              <a:t>retest</a:t>
            </a:r>
            <a:r>
              <a:rPr lang="cs-CZ" dirty="0"/>
              <a:t> negativní)</a:t>
            </a:r>
          </a:p>
          <a:p>
            <a:r>
              <a:rPr lang="cs-CZ" dirty="0"/>
              <a:t>V případě plánování odletu osob s přetrvávající pozitivitou důležitá role NRL, která vyšetřením </a:t>
            </a:r>
            <a:r>
              <a:rPr lang="cs-CZ" dirty="0" err="1"/>
              <a:t>viability</a:t>
            </a:r>
            <a:r>
              <a:rPr lang="cs-CZ" dirty="0"/>
              <a:t> viru prokázala </a:t>
            </a:r>
            <a:r>
              <a:rPr lang="cs-CZ" dirty="0" err="1"/>
              <a:t>neinfekčnost</a:t>
            </a:r>
            <a:r>
              <a:rPr lang="cs-CZ" dirty="0"/>
              <a:t> jednotlivých osob a usnadnila tak rozhodování o jejich odletu.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AB4C9DB4-5D17-4BC0-B96D-1B8EEA6AB8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2114" y="827880"/>
            <a:ext cx="1805115" cy="1204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8551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80407891-4636-4851-812A-5FBDCF5D7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Skokani na lyžích  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0419D50E-170F-4022-BA79-1A5BF699EC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Pozitivity od 29.1. 2022 ( bez souvislosti 1 pozitivita 18.1.2022).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Celkem 4 pozitivní v ČR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1 pozitivní osoba po příletu do Pekingu  - 2.2.2022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Žádná další onemocnění nezaznamenána</a:t>
            </a:r>
          </a:p>
          <a:p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E492903F-E312-4B2E-BE01-F34DED5C76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1190" y="706582"/>
            <a:ext cx="2966484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0976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D0F430D9-9E9A-4548-8CE9-6F49A3305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Závěr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4493F431-E5C2-4644-B088-83D84F740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Dobrá rozhodnutí</a:t>
            </a:r>
          </a:p>
          <a:p>
            <a:pPr marL="0" indent="0">
              <a:buNone/>
            </a:pPr>
            <a:r>
              <a:rPr lang="cs-CZ" dirty="0"/>
              <a:t>-doplnění testu před odletem</a:t>
            </a:r>
          </a:p>
          <a:p>
            <a:pPr marL="0" indent="0">
              <a:buNone/>
            </a:pPr>
            <a:r>
              <a:rPr lang="cs-CZ" dirty="0"/>
              <a:t>-převoz všech vzorků do NRL SZÚ a následná konfirmace, ev. průkaz </a:t>
            </a:r>
            <a:r>
              <a:rPr lang="cs-CZ"/>
              <a:t>viability</a:t>
            </a:r>
            <a:r>
              <a:rPr lang="cs-CZ" dirty="0"/>
              <a:t> viru v problémových případech</a:t>
            </a:r>
          </a:p>
          <a:p>
            <a:pPr marL="0" indent="0">
              <a:buNone/>
            </a:pPr>
            <a:r>
              <a:rPr lang="cs-CZ" dirty="0"/>
              <a:t>-komunikace epidemiolog x lékař – konzultace výsledků vyšetření, plánování odletů</a:t>
            </a:r>
          </a:p>
          <a:p>
            <a:pPr marL="0" indent="0">
              <a:buNone/>
            </a:pPr>
            <a:r>
              <a:rPr lang="cs-CZ" dirty="0"/>
              <a:t>-komunikace epidemiolog x zástupce jednotlivých sportů – stanovení opatření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27619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733945D3-4B64-4555-B4FF-37AF02097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Výsledky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3D2F7251-EA6E-457C-BCA8-954CBC82B8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Od 18.1. do 7.2. zachyceno celkem 42 pozitivních osob</a:t>
            </a:r>
          </a:p>
          <a:p>
            <a:endParaRPr lang="cs-CZ" dirty="0"/>
          </a:p>
          <a:p>
            <a:r>
              <a:rPr lang="cs-CZ" dirty="0"/>
              <a:t>V Pekingu – pouze 1 nová pozitivita u českého sportovce ( vše ostatní zbytková pozitivita po prodělaném onemocnění)</a:t>
            </a:r>
          </a:p>
          <a:p>
            <a:endParaRPr lang="cs-CZ" dirty="0"/>
          </a:p>
          <a:p>
            <a:r>
              <a:rPr lang="cs-CZ" dirty="0"/>
              <a:t>Následně  všechny zkušenosti využity u </a:t>
            </a:r>
            <a:r>
              <a:rPr lang="cs-CZ" dirty="0" err="1"/>
              <a:t>paraolympioniků</a:t>
            </a:r>
            <a:endParaRPr lang="cs-CZ" dirty="0"/>
          </a:p>
          <a:p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C3915D68-EAAB-472D-AE79-73CADE5B30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6124" y="470669"/>
            <a:ext cx="2172003" cy="1535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412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116B7D44-2B48-4980-8891-994E13486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Příprava na ZOH   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A0FA6449-8FF2-4B61-BA78-8038293199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První pokyny říjen 2021</a:t>
            </a:r>
          </a:p>
          <a:p>
            <a:r>
              <a:rPr lang="cs-CZ" dirty="0" err="1"/>
              <a:t>Playbook</a:t>
            </a:r>
            <a:r>
              <a:rPr lang="cs-CZ" dirty="0"/>
              <a:t>  Peking</a:t>
            </a:r>
          </a:p>
          <a:p>
            <a:pPr>
              <a:buFontTx/>
              <a:buChar char="-"/>
            </a:pPr>
            <a:r>
              <a:rPr lang="cs-CZ" dirty="0"/>
              <a:t>Očkování </a:t>
            </a:r>
          </a:p>
          <a:p>
            <a:pPr>
              <a:buFontTx/>
              <a:buChar char="-"/>
            </a:pPr>
            <a:r>
              <a:rPr lang="cs-CZ" dirty="0"/>
              <a:t>Testování 96 a 72 hodin před odletem</a:t>
            </a:r>
          </a:p>
          <a:p>
            <a:pPr>
              <a:buFontTx/>
              <a:buChar char="-"/>
            </a:pPr>
            <a:r>
              <a:rPr lang="cs-CZ" dirty="0"/>
              <a:t>Aplikace  - </a:t>
            </a:r>
            <a:r>
              <a:rPr lang="cs-CZ" dirty="0" err="1"/>
              <a:t>info</a:t>
            </a:r>
            <a:r>
              <a:rPr lang="cs-CZ" dirty="0"/>
              <a:t> o zdrav. stavu ( 14 dní před odletem)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xmlns="" id="{88AD5711-B7DE-4380-AF33-D5FAFC0559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3843" y="798221"/>
            <a:ext cx="2124758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6305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4472" y="2636913"/>
            <a:ext cx="8814979" cy="1470025"/>
          </a:xfrm>
        </p:spPr>
        <p:txBody>
          <a:bodyPr/>
          <a:lstStyle/>
          <a:p>
            <a:pPr eaLnBrk="1" hangingPunct="1"/>
            <a:r>
              <a:rPr lang="cs-CZ" altLang="cs-CZ" dirty="0">
                <a:solidFill>
                  <a:schemeClr val="bg1"/>
                </a:solidFill>
              </a:rPr>
              <a:t>Děkuji za pozornost</a:t>
            </a:r>
          </a:p>
        </p:txBody>
      </p:sp>
    </p:spTree>
    <p:extLst>
      <p:ext uri="{BB962C8B-B14F-4D97-AF65-F5344CB8AC3E}">
        <p14:creationId xmlns:p14="http://schemas.microsoft.com/office/powerpoint/2010/main" val="142171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B2430EEF-749B-4DA6-AB88-7826840D4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Příprava na Peking</a:t>
            </a:r>
          </a:p>
        </p:txBody>
      </p:sp>
      <p:sp>
        <p:nvSpPr>
          <p:cNvPr id="6" name="Zástupný symbol pro obsah 5">
            <a:extLst>
              <a:ext uri="{FF2B5EF4-FFF2-40B4-BE49-F238E27FC236}">
                <a16:creationId xmlns:a16="http://schemas.microsoft.com/office/drawing/2014/main" xmlns="" id="{D2963839-E716-41DC-9F58-4081877287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Expertní tým Covid-Peking 2022</a:t>
            </a:r>
          </a:p>
          <a:p>
            <a:r>
              <a:rPr lang="cs-CZ" dirty="0"/>
              <a:t>První setkání Dříteč 18.11.2021</a:t>
            </a:r>
          </a:p>
          <a:p>
            <a:r>
              <a:rPr lang="cs-CZ" dirty="0"/>
              <a:t>Doplnění pokynů z </a:t>
            </a:r>
            <a:r>
              <a:rPr lang="cs-CZ" dirty="0" err="1"/>
              <a:t>Playbooku</a:t>
            </a:r>
            <a:r>
              <a:rPr lang="cs-CZ" dirty="0"/>
              <a:t> o </a:t>
            </a:r>
            <a:r>
              <a:rPr lang="cs-CZ" dirty="0" err="1"/>
              <a:t>předodletový</a:t>
            </a:r>
            <a:r>
              <a:rPr lang="cs-CZ" dirty="0"/>
              <a:t> test </a:t>
            </a:r>
          </a:p>
          <a:p>
            <a:r>
              <a:rPr lang="cs-CZ" dirty="0"/>
              <a:t>5dní před odletem „bublina“</a:t>
            </a:r>
          </a:p>
          <a:p>
            <a:r>
              <a:rPr lang="cs-CZ" dirty="0"/>
              <a:t>Doporučení pro cestu letadlem</a:t>
            </a:r>
          </a:p>
          <a:p>
            <a:r>
              <a:rPr lang="cs-CZ" dirty="0"/>
              <a:t>Všechny vzorky odvezeny pro případnou konfirmaci do NRL SZÚ, kde uskladněny do konce ZOH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89141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2A0A4C75-C9EA-4F43-B3E1-C331021BF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Expertní tým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89AD99EF-B1BD-4A7D-A4C7-4F10D42A8D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Komunikace telefonická, e-mailová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13.1.2022 online jednání  - konzultace postupů</a:t>
            </a:r>
          </a:p>
        </p:txBody>
      </p:sp>
    </p:spTree>
    <p:extLst>
      <p:ext uri="{BB962C8B-B14F-4D97-AF65-F5344CB8AC3E}">
        <p14:creationId xmlns:p14="http://schemas.microsoft.com/office/powerpoint/2010/main" val="4256324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07F273E1-93CC-47DC-9E9E-F2496B119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Harmonogram odběrů  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D4D0C3B2-4C82-40D0-A751-DD3DB0FF98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MUDr. Větvička</a:t>
            </a:r>
          </a:p>
          <a:p>
            <a:r>
              <a:rPr lang="cs-CZ" dirty="0"/>
              <a:t>Logistika u </a:t>
            </a:r>
            <a:r>
              <a:rPr lang="cs-CZ" dirty="0" err="1"/>
              <a:t>předodletových</a:t>
            </a:r>
            <a:r>
              <a:rPr lang="cs-CZ" dirty="0"/>
              <a:t> testů ( Letiště, Strahov, Evropská)</a:t>
            </a:r>
          </a:p>
          <a:p>
            <a:r>
              <a:rPr lang="cs-CZ" dirty="0"/>
              <a:t>Výsledek do 90 minut po odběru</a:t>
            </a:r>
          </a:p>
          <a:p>
            <a:r>
              <a:rPr lang="cs-CZ" dirty="0"/>
              <a:t>Postup při pozitivní, ev. nejasném výsledku</a:t>
            </a:r>
          </a:p>
          <a:p>
            <a:r>
              <a:rPr lang="cs-CZ" dirty="0"/>
              <a:t>Charter 27.1.2022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209EBCA6-FEC6-4DAC-8222-69B10C9C92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0903" y="594093"/>
            <a:ext cx="3086531" cy="123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007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xmlns="" id="{1BBE2B55-962A-4FCE-A49F-F91F382C33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069" y="331236"/>
            <a:ext cx="4693794" cy="2906486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xmlns="" id="{78811146-12B9-49E7-B59B-0586E61EFD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7863" y="3545632"/>
            <a:ext cx="4058815" cy="2556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818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xmlns="" id="{DF3599ED-2949-40D1-8BF0-8799AB908C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307" y="1035640"/>
            <a:ext cx="2635385" cy="1759040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2FE99FEB-05A3-44E6-870A-26EEB8ECD3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5542" y="3461964"/>
            <a:ext cx="2477818" cy="1695537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xmlns="" id="{674A2E26-BCFF-4C7E-85C2-E99F100E45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2642" y="3452327"/>
            <a:ext cx="2635386" cy="1695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72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3F31BD12-8880-4802-97F9-AB66B2087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Epidemická situace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7856AB03-AFBC-4A9D-899F-F18D9FE9A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 době odletu na ZOH nejhorší za celou epidemii (šíření varianty omikron)</a:t>
            </a:r>
          </a:p>
          <a:p>
            <a:r>
              <a:rPr lang="cs-CZ" dirty="0"/>
              <a:t>Průměrně hlášeno  více než 30 000 pozitivních případů/ den</a:t>
            </a:r>
          </a:p>
          <a:p>
            <a:r>
              <a:rPr lang="cs-CZ" dirty="0"/>
              <a:t>Výhoda – pozitivita – „normální věc“</a:t>
            </a:r>
          </a:p>
        </p:txBody>
      </p:sp>
    </p:spTree>
    <p:extLst>
      <p:ext uri="{BB962C8B-B14F-4D97-AF65-F5344CB8AC3E}">
        <p14:creationId xmlns:p14="http://schemas.microsoft.com/office/powerpoint/2010/main" val="926060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xmlns="" id="{C8BA2522-4E61-4581-B0F0-9DBDAEB41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401216"/>
            <a:ext cx="9199985" cy="5645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2168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1137</TotalTime>
  <Words>461</Words>
  <Application>Microsoft Office PowerPoint</Application>
  <PresentationFormat>A4 (210 x 297 mm)</PresentationFormat>
  <Paragraphs>74</Paragraphs>
  <Slides>20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1" baseType="lpstr">
      <vt:lpstr>Motiv Office</vt:lpstr>
      <vt:lpstr>Prezentace aplikace PowerPoint</vt:lpstr>
      <vt:lpstr>Příprava na ZOH    </vt:lpstr>
      <vt:lpstr>Příprava na Peking</vt:lpstr>
      <vt:lpstr>Expertní tým</vt:lpstr>
      <vt:lpstr>Harmonogram odběrů   </vt:lpstr>
      <vt:lpstr>Prezentace aplikace PowerPoint</vt:lpstr>
      <vt:lpstr>Prezentace aplikace PowerPoint</vt:lpstr>
      <vt:lpstr>Epidemická situace</vt:lpstr>
      <vt:lpstr>Prezentace aplikace PowerPoint</vt:lpstr>
      <vt:lpstr>Prezentace aplikace PowerPoint</vt:lpstr>
      <vt:lpstr>Prezentace aplikace PowerPoint</vt:lpstr>
      <vt:lpstr>Snaha o prevenci</vt:lpstr>
      <vt:lpstr>Realita</vt:lpstr>
      <vt:lpstr>Prezentace aplikace PowerPoint</vt:lpstr>
      <vt:lpstr>Hromadný charter 27.1. 2022</vt:lpstr>
      <vt:lpstr>Hokej             </vt:lpstr>
      <vt:lpstr>Skokani na lyžích   </vt:lpstr>
      <vt:lpstr>Závěr </vt:lpstr>
      <vt:lpstr>Výsledky</vt:lpstr>
      <vt:lpstr>Děkuji za pozornost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radovan</dc:creator>
  <cp:lastModifiedBy>Kunstatsky</cp:lastModifiedBy>
  <cp:revision>89</cp:revision>
  <dcterms:created xsi:type="dcterms:W3CDTF">2016-03-07T11:38:05Z</dcterms:created>
  <dcterms:modified xsi:type="dcterms:W3CDTF">2022-04-20T06:27:56Z</dcterms:modified>
</cp:coreProperties>
</file>